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71" r:id="rId3"/>
    <p:sldId id="270" r:id="rId4"/>
    <p:sldId id="268" r:id="rId5"/>
    <p:sldId id="284" r:id="rId6"/>
    <p:sldId id="277" r:id="rId7"/>
    <p:sldId id="275" r:id="rId8"/>
    <p:sldId id="278" r:id="rId9"/>
    <p:sldId id="267" r:id="rId10"/>
    <p:sldId id="279" r:id="rId11"/>
    <p:sldId id="269" r:id="rId12"/>
    <p:sldId id="280" r:id="rId13"/>
    <p:sldId id="276" r:id="rId14"/>
    <p:sldId id="282" r:id="rId15"/>
    <p:sldId id="285" r:id="rId16"/>
    <p:sldId id="283" r:id="rId17"/>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7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EA2A6-3EF3-4601-B571-673E1FDD2E3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A5B56A1-0F45-4034-BD35-424911028C59}">
      <dgm:prSet phldrT="[Text]" custT="1"/>
      <dgm:spPr>
        <a:solidFill>
          <a:srgbClr val="92D050"/>
        </a:solidFill>
      </dgm:spPr>
      <dgm:t>
        <a:bodyPr/>
        <a:lstStyle/>
        <a:p>
          <a:r>
            <a:rPr lang="en-IN" sz="2400" b="1" u="sng" dirty="0">
              <a:latin typeface="Candara" panose="020E0502030303020204" pitchFamily="34" charset="0"/>
            </a:rPr>
            <a:t>6 Pillars Of </a:t>
          </a:r>
        </a:p>
        <a:p>
          <a:r>
            <a:rPr lang="en-IN" sz="2400" b="1" u="sng" dirty="0">
              <a:latin typeface="Candara" panose="020E0502030303020204" pitchFamily="34" charset="0"/>
            </a:rPr>
            <a:t>Natural Farming</a:t>
          </a:r>
          <a:endParaRPr lang="en-US" sz="2400" b="1" u="sng" dirty="0">
            <a:latin typeface="Candara" panose="020E0502030303020204" pitchFamily="34" charset="0"/>
          </a:endParaRPr>
        </a:p>
      </dgm:t>
    </dgm:pt>
    <dgm:pt modelId="{207D1288-3C44-4601-83D1-C7161534D41E}" type="parTrans" cxnId="{7C88BF08-ECA4-47E1-AF01-D91C5F5B1791}">
      <dgm:prSet/>
      <dgm:spPr/>
      <dgm:t>
        <a:bodyPr/>
        <a:lstStyle/>
        <a:p>
          <a:endParaRPr lang="en-US" sz="1800">
            <a:latin typeface="Candara" panose="020E0502030303020204" pitchFamily="34" charset="0"/>
          </a:endParaRPr>
        </a:p>
      </dgm:t>
    </dgm:pt>
    <dgm:pt modelId="{A8A0A607-ABC9-4BDC-9167-3514B814203D}" type="sibTrans" cxnId="{7C88BF08-ECA4-47E1-AF01-D91C5F5B1791}">
      <dgm:prSet/>
      <dgm:spPr/>
      <dgm:t>
        <a:bodyPr/>
        <a:lstStyle/>
        <a:p>
          <a:endParaRPr lang="en-US" sz="1800">
            <a:latin typeface="Candara" panose="020E0502030303020204" pitchFamily="34" charset="0"/>
          </a:endParaRPr>
        </a:p>
      </dgm:t>
    </dgm:pt>
    <dgm:pt modelId="{EEFF76BD-B4BA-47B4-8509-F68E968D2EE5}">
      <dgm:prSet phldrT="[Text]" custT="1"/>
      <dgm:spPr>
        <a:solidFill>
          <a:schemeClr val="accent5">
            <a:lumMod val="75000"/>
          </a:schemeClr>
        </a:solidFill>
      </dgm:spPr>
      <dgm:t>
        <a:bodyPr/>
        <a:lstStyle/>
        <a:p>
          <a:pPr algn="ctr">
            <a:buFont typeface="Arial" panose="020B0604020202020204" pitchFamily="34" charset="0"/>
            <a:buNone/>
          </a:pPr>
          <a:r>
            <a:rPr lang="en-IN" sz="1800" b="1" u="sng" dirty="0">
              <a:latin typeface="Candara" panose="020E0502030303020204" pitchFamily="34" charset="0"/>
            </a:rPr>
            <a:t>Soil Health</a:t>
          </a:r>
          <a:r>
            <a:rPr lang="en-IN" sz="1800" b="1" dirty="0">
              <a:latin typeface="Candara" panose="020E0502030303020204" pitchFamily="34" charset="0"/>
            </a:rPr>
            <a:t>  </a:t>
          </a:r>
          <a:r>
            <a:rPr lang="en-IN" sz="1800" dirty="0">
              <a:latin typeface="Candara" panose="020E0502030303020204" pitchFamily="34" charset="0"/>
            </a:rPr>
            <a:t/>
          </a:r>
          <a:br>
            <a:rPr lang="en-IN" sz="1800" dirty="0">
              <a:latin typeface="Candara" panose="020E0502030303020204" pitchFamily="34" charset="0"/>
            </a:rPr>
          </a:br>
          <a:r>
            <a:rPr lang="en-IN" sz="1800" dirty="0">
              <a:latin typeface="Candara" panose="020E0502030303020204" pitchFamily="34" charset="0"/>
            </a:rPr>
            <a:t>Using the right Techniques, Natural Pest Management</a:t>
          </a:r>
          <a:endParaRPr lang="en-US" sz="1800" dirty="0">
            <a:latin typeface="Candara" panose="020E0502030303020204" pitchFamily="34" charset="0"/>
          </a:endParaRPr>
        </a:p>
      </dgm:t>
    </dgm:pt>
    <dgm:pt modelId="{9B688518-8B0E-4F4C-A171-CE5B0EA12D86}" type="parTrans" cxnId="{F3CF08F6-EF1B-418F-AD6E-27662A6579C3}">
      <dgm:prSet/>
      <dgm:spPr/>
      <dgm:t>
        <a:bodyPr/>
        <a:lstStyle/>
        <a:p>
          <a:endParaRPr lang="en-US" sz="1800">
            <a:latin typeface="Candara" panose="020E0502030303020204" pitchFamily="34" charset="0"/>
          </a:endParaRPr>
        </a:p>
      </dgm:t>
    </dgm:pt>
    <dgm:pt modelId="{D22D0B9B-8D06-4BD6-A312-8BF8899B351B}" type="sibTrans" cxnId="{F3CF08F6-EF1B-418F-AD6E-27662A6579C3}">
      <dgm:prSet/>
      <dgm:spPr/>
      <dgm:t>
        <a:bodyPr/>
        <a:lstStyle/>
        <a:p>
          <a:endParaRPr lang="en-US" sz="1800">
            <a:latin typeface="Candara" panose="020E0502030303020204" pitchFamily="34" charset="0"/>
          </a:endParaRPr>
        </a:p>
      </dgm:t>
    </dgm:pt>
    <dgm:pt modelId="{A9070B3A-E72B-4763-8F0D-536F7A978F2C}">
      <dgm:prSet phldrT="[Text]" custT="1"/>
      <dgm:spPr>
        <a:solidFill>
          <a:srgbClr val="7030A0"/>
        </a:solidFill>
      </dgm:spPr>
      <dgm:t>
        <a:bodyPr/>
        <a:lstStyle/>
        <a:p>
          <a:r>
            <a:rPr lang="en-IN" sz="1800" b="1" u="sng" dirty="0">
              <a:latin typeface="Candara" panose="020E0502030303020204" pitchFamily="34" charset="0"/>
            </a:rPr>
            <a:t>Gaushala</a:t>
          </a:r>
          <a:r>
            <a:rPr lang="en-IN" sz="1800" dirty="0">
              <a:latin typeface="Candara" panose="020E0502030303020204" pitchFamily="34" charset="0"/>
            </a:rPr>
            <a:t/>
          </a:r>
          <a:br>
            <a:rPr lang="en-IN" sz="1800" dirty="0">
              <a:latin typeface="Candara" panose="020E0502030303020204" pitchFamily="34" charset="0"/>
            </a:rPr>
          </a:br>
          <a:r>
            <a:rPr lang="en-IN" sz="1800" dirty="0">
              <a:latin typeface="Candara" panose="020E0502030303020204" pitchFamily="34" charset="0"/>
            </a:rPr>
            <a:t>Integrate Gaushalas beyond dairy </a:t>
          </a:r>
          <a:r>
            <a:rPr lang="en-IN" sz="1800" dirty="0" err="1">
              <a:latin typeface="Candara" panose="020E0502030303020204" pitchFamily="34" charset="0"/>
            </a:rPr>
            <a:t>Gobar</a:t>
          </a:r>
          <a:r>
            <a:rPr lang="en-IN" sz="1800" dirty="0">
              <a:latin typeface="Candara" panose="020E0502030303020204" pitchFamily="34" charset="0"/>
            </a:rPr>
            <a:t>, </a:t>
          </a:r>
          <a:r>
            <a:rPr lang="en-IN" sz="1800" dirty="0" err="1">
              <a:latin typeface="Candara" panose="020E0502030303020204" pitchFamily="34" charset="0"/>
            </a:rPr>
            <a:t>GoMutra</a:t>
          </a:r>
          <a:r>
            <a:rPr lang="en-IN" sz="1800" dirty="0">
              <a:latin typeface="Candara" panose="020E0502030303020204" pitchFamily="34" charset="0"/>
            </a:rPr>
            <a:t> Biogas etc.</a:t>
          </a:r>
          <a:endParaRPr lang="en-US" sz="1800" dirty="0">
            <a:latin typeface="Candara" panose="020E0502030303020204" pitchFamily="34" charset="0"/>
          </a:endParaRPr>
        </a:p>
      </dgm:t>
    </dgm:pt>
    <dgm:pt modelId="{AC73FADE-A1A0-4AD6-95E7-E257A0ABC47C}" type="parTrans" cxnId="{47B03C16-990F-45B8-B0F3-5290C2FAB572}">
      <dgm:prSet/>
      <dgm:spPr/>
      <dgm:t>
        <a:bodyPr/>
        <a:lstStyle/>
        <a:p>
          <a:endParaRPr lang="en-US" sz="1800">
            <a:latin typeface="Candara" panose="020E0502030303020204" pitchFamily="34" charset="0"/>
          </a:endParaRPr>
        </a:p>
      </dgm:t>
    </dgm:pt>
    <dgm:pt modelId="{F268BD01-38B6-40C5-A7C4-6BB8527DC97F}" type="sibTrans" cxnId="{47B03C16-990F-45B8-B0F3-5290C2FAB572}">
      <dgm:prSet/>
      <dgm:spPr/>
      <dgm:t>
        <a:bodyPr/>
        <a:lstStyle/>
        <a:p>
          <a:endParaRPr lang="en-US" sz="1800">
            <a:latin typeface="Candara" panose="020E0502030303020204" pitchFamily="34" charset="0"/>
          </a:endParaRPr>
        </a:p>
      </dgm:t>
    </dgm:pt>
    <dgm:pt modelId="{2B46AFFB-4435-431C-8BD1-95CBD3CD254D}">
      <dgm:prSet phldrT="[Text]" custT="1"/>
      <dgm:spPr>
        <a:solidFill>
          <a:srgbClr val="FFC000"/>
        </a:solidFill>
      </dgm:spPr>
      <dgm:t>
        <a:bodyPr/>
        <a:lstStyle/>
        <a:p>
          <a:r>
            <a:rPr lang="en-IN" sz="1800" b="1" u="sng" dirty="0">
              <a:latin typeface="Candara" panose="020E0502030303020204" pitchFamily="34" charset="0"/>
            </a:rPr>
            <a:t>Beekeeping</a:t>
          </a:r>
          <a:r>
            <a:rPr lang="en-IN" sz="1800" dirty="0">
              <a:latin typeface="Candara" panose="020E0502030303020204" pitchFamily="34" charset="0"/>
            </a:rPr>
            <a:t/>
          </a:r>
          <a:br>
            <a:rPr lang="en-IN" sz="1800" dirty="0">
              <a:latin typeface="Candara" panose="020E0502030303020204" pitchFamily="34" charset="0"/>
            </a:rPr>
          </a:br>
          <a:r>
            <a:rPr lang="en-IN" sz="1800" dirty="0">
              <a:latin typeface="Candara" panose="020E0502030303020204" pitchFamily="34" charset="0"/>
            </a:rPr>
            <a:t>Enhance Pollination</a:t>
          </a:r>
          <a:endParaRPr lang="en-US" sz="1800" dirty="0">
            <a:latin typeface="Candara" panose="020E0502030303020204" pitchFamily="34" charset="0"/>
          </a:endParaRPr>
        </a:p>
      </dgm:t>
    </dgm:pt>
    <dgm:pt modelId="{6924092B-52F3-4640-B2D1-7E07E9FC53CB}" type="parTrans" cxnId="{06925907-32BA-4063-B03A-50D3E7E04BC6}">
      <dgm:prSet/>
      <dgm:spPr/>
      <dgm:t>
        <a:bodyPr/>
        <a:lstStyle/>
        <a:p>
          <a:endParaRPr lang="en-US" sz="1800">
            <a:latin typeface="Candara" panose="020E0502030303020204" pitchFamily="34" charset="0"/>
          </a:endParaRPr>
        </a:p>
      </dgm:t>
    </dgm:pt>
    <dgm:pt modelId="{48BB9BD0-0FC3-446C-8260-2279AED4EBF5}" type="sibTrans" cxnId="{06925907-32BA-4063-B03A-50D3E7E04BC6}">
      <dgm:prSet/>
      <dgm:spPr/>
      <dgm:t>
        <a:bodyPr/>
        <a:lstStyle/>
        <a:p>
          <a:endParaRPr lang="en-US" sz="1800">
            <a:latin typeface="Candara" panose="020E0502030303020204" pitchFamily="34" charset="0"/>
          </a:endParaRPr>
        </a:p>
      </dgm:t>
    </dgm:pt>
    <dgm:pt modelId="{A3A35DC9-4C33-499C-83C7-71DE66193D2D}">
      <dgm:prSet phldrT="[Text]" custT="1"/>
      <dgm:spPr>
        <a:solidFill>
          <a:schemeClr val="accent4"/>
        </a:solidFill>
      </dgm:spPr>
      <dgm:t>
        <a:bodyPr/>
        <a:lstStyle/>
        <a:p>
          <a:r>
            <a:rPr lang="en-IN" sz="1800" b="1" u="sng" dirty="0">
              <a:latin typeface="Candara" panose="020E0502030303020204" pitchFamily="34" charset="0"/>
            </a:rPr>
            <a:t>Desi Beej</a:t>
          </a:r>
        </a:p>
        <a:p>
          <a:r>
            <a:rPr lang="en-US" sz="1800" dirty="0">
              <a:latin typeface="Candara" panose="020E0502030303020204" pitchFamily="34" charset="0"/>
            </a:rPr>
            <a:t>Desi Beej conservation,  Exchange</a:t>
          </a:r>
          <a:br>
            <a:rPr lang="en-US" sz="1800" dirty="0">
              <a:latin typeface="Candara" panose="020E0502030303020204" pitchFamily="34" charset="0"/>
            </a:rPr>
          </a:br>
          <a:r>
            <a:rPr lang="en-US" sz="1800" dirty="0">
              <a:latin typeface="Candara" panose="020E0502030303020204" pitchFamily="34" charset="0"/>
            </a:rPr>
            <a:t>and Selling Network</a:t>
          </a:r>
        </a:p>
      </dgm:t>
    </dgm:pt>
    <dgm:pt modelId="{164A1F71-9DE6-4A42-99E3-7D2C17AB5AAD}" type="parTrans" cxnId="{196167F3-A429-40BC-BAFD-A6C3EEDEA4EA}">
      <dgm:prSet/>
      <dgm:spPr/>
      <dgm:t>
        <a:bodyPr/>
        <a:lstStyle/>
        <a:p>
          <a:endParaRPr lang="en-US" sz="1800">
            <a:latin typeface="Candara" panose="020E0502030303020204" pitchFamily="34" charset="0"/>
          </a:endParaRPr>
        </a:p>
      </dgm:t>
    </dgm:pt>
    <dgm:pt modelId="{651419DC-1E48-4A86-91B6-551BE211A044}" type="sibTrans" cxnId="{196167F3-A429-40BC-BAFD-A6C3EEDEA4EA}">
      <dgm:prSet/>
      <dgm:spPr/>
      <dgm:t>
        <a:bodyPr/>
        <a:lstStyle/>
        <a:p>
          <a:endParaRPr lang="en-US" sz="1800">
            <a:latin typeface="Candara" panose="020E0502030303020204" pitchFamily="34" charset="0"/>
          </a:endParaRPr>
        </a:p>
      </dgm:t>
    </dgm:pt>
    <dgm:pt modelId="{E3C73A16-A5FC-4FBF-8A02-8D9B9A5C0052}">
      <dgm:prSet phldrT="[Text]" custT="1"/>
      <dgm:spPr>
        <a:solidFill>
          <a:srgbClr val="00B050"/>
        </a:solidFill>
      </dgm:spPr>
      <dgm:t>
        <a:bodyPr/>
        <a:lstStyle/>
        <a:p>
          <a:r>
            <a:rPr lang="en-IN" sz="1800" b="1" u="sng" dirty="0">
              <a:latin typeface="Candara" panose="020E0502030303020204" pitchFamily="34" charset="0"/>
            </a:rPr>
            <a:t>Food Forest &amp; Increase Biodiversity</a:t>
          </a:r>
          <a:endParaRPr lang="en-US" sz="1800" b="1" u="sng" dirty="0">
            <a:latin typeface="Candara" panose="020E0502030303020204" pitchFamily="34" charset="0"/>
          </a:endParaRPr>
        </a:p>
      </dgm:t>
    </dgm:pt>
    <dgm:pt modelId="{6BCC525E-4B56-46B3-A467-8DC5DCD2418D}" type="parTrans" cxnId="{0521903D-112E-4922-9CF7-32CA44D87DC4}">
      <dgm:prSet/>
      <dgm:spPr/>
      <dgm:t>
        <a:bodyPr/>
        <a:lstStyle/>
        <a:p>
          <a:endParaRPr lang="en-US" sz="1800">
            <a:latin typeface="Candara" panose="020E0502030303020204" pitchFamily="34" charset="0"/>
          </a:endParaRPr>
        </a:p>
      </dgm:t>
    </dgm:pt>
    <dgm:pt modelId="{FC890440-49CD-4A79-B484-F598149F0661}" type="sibTrans" cxnId="{0521903D-112E-4922-9CF7-32CA44D87DC4}">
      <dgm:prSet/>
      <dgm:spPr/>
      <dgm:t>
        <a:bodyPr/>
        <a:lstStyle/>
        <a:p>
          <a:endParaRPr lang="en-US" sz="1800">
            <a:latin typeface="Candara" panose="020E0502030303020204" pitchFamily="34" charset="0"/>
          </a:endParaRPr>
        </a:p>
      </dgm:t>
    </dgm:pt>
    <dgm:pt modelId="{A730A4E5-BB26-498C-83E3-20A5B00B51BF}">
      <dgm:prSet phldrT="[Text]" custT="1"/>
      <dgm:spPr>
        <a:solidFill>
          <a:srgbClr val="00B0F0"/>
        </a:solidFill>
      </dgm:spPr>
      <dgm:t>
        <a:bodyPr/>
        <a:lstStyle/>
        <a:p>
          <a:r>
            <a:rPr lang="en-IN" sz="1800" b="1" u="sng" dirty="0">
              <a:latin typeface="Candara" panose="020E0502030303020204" pitchFamily="34" charset="0"/>
            </a:rPr>
            <a:t>Water Conservation</a:t>
          </a:r>
          <a:r>
            <a:rPr lang="en-IN" sz="1800" dirty="0">
              <a:latin typeface="Candara" panose="020E0502030303020204" pitchFamily="34" charset="0"/>
            </a:rPr>
            <a:t/>
          </a:r>
          <a:br>
            <a:rPr lang="en-IN" sz="1800" dirty="0">
              <a:latin typeface="Candara" panose="020E0502030303020204" pitchFamily="34" charset="0"/>
            </a:rPr>
          </a:br>
          <a:r>
            <a:rPr lang="en-IN" sz="1800" dirty="0">
              <a:latin typeface="Candara" panose="020E0502030303020204" pitchFamily="34" charset="0"/>
            </a:rPr>
            <a:t>Water Harvesting</a:t>
          </a:r>
          <a:endParaRPr lang="en-US" sz="1800" dirty="0">
            <a:latin typeface="Candara" panose="020E0502030303020204" pitchFamily="34" charset="0"/>
          </a:endParaRPr>
        </a:p>
      </dgm:t>
    </dgm:pt>
    <dgm:pt modelId="{7A1910DD-12B7-4264-AB81-DDE5CF76CE38}" type="parTrans" cxnId="{4AAC9D40-6B9F-4081-B818-0CB8CC2B2F9F}">
      <dgm:prSet/>
      <dgm:spPr/>
      <dgm:t>
        <a:bodyPr/>
        <a:lstStyle/>
        <a:p>
          <a:endParaRPr lang="en-US" sz="1800">
            <a:latin typeface="Candara" panose="020E0502030303020204" pitchFamily="34" charset="0"/>
          </a:endParaRPr>
        </a:p>
      </dgm:t>
    </dgm:pt>
    <dgm:pt modelId="{DBB127EB-3099-49A2-8FCD-B61C42A4202A}" type="sibTrans" cxnId="{4AAC9D40-6B9F-4081-B818-0CB8CC2B2F9F}">
      <dgm:prSet/>
      <dgm:spPr/>
      <dgm:t>
        <a:bodyPr/>
        <a:lstStyle/>
        <a:p>
          <a:endParaRPr lang="en-US" sz="1800">
            <a:latin typeface="Candara" panose="020E0502030303020204" pitchFamily="34" charset="0"/>
          </a:endParaRPr>
        </a:p>
      </dgm:t>
    </dgm:pt>
    <dgm:pt modelId="{17473A31-17FA-4413-9D4F-11B9BB6ABBEB}" type="pres">
      <dgm:prSet presAssocID="{C57EA2A6-3EF3-4601-B571-673E1FDD2E3B}" presName="Name0" presStyleCnt="0">
        <dgm:presLayoutVars>
          <dgm:chMax val="1"/>
          <dgm:chPref val="1"/>
          <dgm:dir/>
          <dgm:animOne val="branch"/>
          <dgm:animLvl val="lvl"/>
        </dgm:presLayoutVars>
      </dgm:prSet>
      <dgm:spPr/>
      <dgm:t>
        <a:bodyPr/>
        <a:lstStyle/>
        <a:p>
          <a:endParaRPr lang="en-IN"/>
        </a:p>
      </dgm:t>
    </dgm:pt>
    <dgm:pt modelId="{BD314A83-1166-4F1F-B28E-F0C1D190DC7F}" type="pres">
      <dgm:prSet presAssocID="{CA5B56A1-0F45-4034-BD35-424911028C59}" presName="Parent" presStyleLbl="node0" presStyleIdx="0" presStyleCnt="1" custScaleX="115229" custLinFactNeighborX="519">
        <dgm:presLayoutVars>
          <dgm:chMax val="6"/>
          <dgm:chPref val="6"/>
        </dgm:presLayoutVars>
      </dgm:prSet>
      <dgm:spPr/>
      <dgm:t>
        <a:bodyPr/>
        <a:lstStyle/>
        <a:p>
          <a:endParaRPr lang="en-IN"/>
        </a:p>
      </dgm:t>
    </dgm:pt>
    <dgm:pt modelId="{CDE0ED3E-1395-4B3B-A19A-8FFB52A25C38}" type="pres">
      <dgm:prSet presAssocID="{EEFF76BD-B4BA-47B4-8509-F68E968D2EE5}" presName="Accent1" presStyleCnt="0"/>
      <dgm:spPr/>
    </dgm:pt>
    <dgm:pt modelId="{A5DA08DC-AFBB-4143-A863-4FF9CC35DDF0}" type="pres">
      <dgm:prSet presAssocID="{EEFF76BD-B4BA-47B4-8509-F68E968D2EE5}" presName="Accent" presStyleLbl="bgShp" presStyleIdx="0" presStyleCnt="6"/>
      <dgm:spPr/>
    </dgm:pt>
    <dgm:pt modelId="{1A4C9A74-EC92-4AD4-A28B-65C6FEACCD5D}" type="pres">
      <dgm:prSet presAssocID="{EEFF76BD-B4BA-47B4-8509-F68E968D2EE5}" presName="Child1" presStyleLbl="node1" presStyleIdx="0" presStyleCnt="6" custLinFactNeighborX="567" custLinFactNeighborY="-656">
        <dgm:presLayoutVars>
          <dgm:chMax val="0"/>
          <dgm:chPref val="0"/>
          <dgm:bulletEnabled val="1"/>
        </dgm:presLayoutVars>
      </dgm:prSet>
      <dgm:spPr/>
      <dgm:t>
        <a:bodyPr/>
        <a:lstStyle/>
        <a:p>
          <a:endParaRPr lang="en-IN"/>
        </a:p>
      </dgm:t>
    </dgm:pt>
    <dgm:pt modelId="{01236950-D292-4EE2-A585-8F35ECBE0CB0}" type="pres">
      <dgm:prSet presAssocID="{A9070B3A-E72B-4763-8F0D-536F7A978F2C}" presName="Accent2" presStyleCnt="0"/>
      <dgm:spPr/>
    </dgm:pt>
    <dgm:pt modelId="{916C80FC-4B52-4C8B-9DBC-65569CC7BE4E}" type="pres">
      <dgm:prSet presAssocID="{A9070B3A-E72B-4763-8F0D-536F7A978F2C}" presName="Accent" presStyleLbl="bgShp" presStyleIdx="1" presStyleCnt="6"/>
      <dgm:spPr/>
    </dgm:pt>
    <dgm:pt modelId="{F9321F13-ABA5-422D-B6A8-B672AC70509A}" type="pres">
      <dgm:prSet presAssocID="{A9070B3A-E72B-4763-8F0D-536F7A978F2C}" presName="Child2" presStyleLbl="node1" presStyleIdx="1" presStyleCnt="6" custLinFactNeighborX="567" custLinFactNeighborY="-1312">
        <dgm:presLayoutVars>
          <dgm:chMax val="0"/>
          <dgm:chPref val="0"/>
          <dgm:bulletEnabled val="1"/>
        </dgm:presLayoutVars>
      </dgm:prSet>
      <dgm:spPr/>
      <dgm:t>
        <a:bodyPr/>
        <a:lstStyle/>
        <a:p>
          <a:endParaRPr lang="en-IN"/>
        </a:p>
      </dgm:t>
    </dgm:pt>
    <dgm:pt modelId="{E8BB6F04-7837-49B2-9FDE-37131A26A7E9}" type="pres">
      <dgm:prSet presAssocID="{2B46AFFB-4435-431C-8BD1-95CBD3CD254D}" presName="Accent3" presStyleCnt="0"/>
      <dgm:spPr/>
    </dgm:pt>
    <dgm:pt modelId="{5CE19A14-F65C-4906-BD36-4A1575C4A5FD}" type="pres">
      <dgm:prSet presAssocID="{2B46AFFB-4435-431C-8BD1-95CBD3CD254D}" presName="Accent" presStyleLbl="bgShp" presStyleIdx="2" presStyleCnt="6"/>
      <dgm:spPr/>
    </dgm:pt>
    <dgm:pt modelId="{6991A3D9-823F-49F1-9682-95BDF75D7B51}" type="pres">
      <dgm:prSet presAssocID="{2B46AFFB-4435-431C-8BD1-95CBD3CD254D}" presName="Child3" presStyleLbl="node1" presStyleIdx="2" presStyleCnt="6">
        <dgm:presLayoutVars>
          <dgm:chMax val="0"/>
          <dgm:chPref val="0"/>
          <dgm:bulletEnabled val="1"/>
        </dgm:presLayoutVars>
      </dgm:prSet>
      <dgm:spPr/>
      <dgm:t>
        <a:bodyPr/>
        <a:lstStyle/>
        <a:p>
          <a:endParaRPr lang="en-IN"/>
        </a:p>
      </dgm:t>
    </dgm:pt>
    <dgm:pt modelId="{7A8B84CB-1F64-4AE4-BA3C-4E996ED3CC24}" type="pres">
      <dgm:prSet presAssocID="{A3A35DC9-4C33-499C-83C7-71DE66193D2D}" presName="Accent4" presStyleCnt="0"/>
      <dgm:spPr/>
    </dgm:pt>
    <dgm:pt modelId="{B7CD261F-8A5E-40C5-8D19-D6DCFBB1183A}" type="pres">
      <dgm:prSet presAssocID="{A3A35DC9-4C33-499C-83C7-71DE66193D2D}" presName="Accent" presStyleLbl="bgShp" presStyleIdx="3" presStyleCnt="6"/>
      <dgm:spPr/>
    </dgm:pt>
    <dgm:pt modelId="{42883769-D97D-4D04-B833-2B1CF9A48C9E}" type="pres">
      <dgm:prSet presAssocID="{A3A35DC9-4C33-499C-83C7-71DE66193D2D}" presName="Child4" presStyleLbl="node1" presStyleIdx="3" presStyleCnt="6">
        <dgm:presLayoutVars>
          <dgm:chMax val="0"/>
          <dgm:chPref val="0"/>
          <dgm:bulletEnabled val="1"/>
        </dgm:presLayoutVars>
      </dgm:prSet>
      <dgm:spPr/>
      <dgm:t>
        <a:bodyPr/>
        <a:lstStyle/>
        <a:p>
          <a:endParaRPr lang="en-IN"/>
        </a:p>
      </dgm:t>
    </dgm:pt>
    <dgm:pt modelId="{D6C1AC62-E60F-441A-A439-82AEA21B532D}" type="pres">
      <dgm:prSet presAssocID="{E3C73A16-A5FC-4FBF-8A02-8D9B9A5C0052}" presName="Accent5" presStyleCnt="0"/>
      <dgm:spPr/>
    </dgm:pt>
    <dgm:pt modelId="{25E2E5BE-D359-4114-9A90-31CFC4628669}" type="pres">
      <dgm:prSet presAssocID="{E3C73A16-A5FC-4FBF-8A02-8D9B9A5C0052}" presName="Accent" presStyleLbl="bgShp" presStyleIdx="4" presStyleCnt="6"/>
      <dgm:spPr/>
    </dgm:pt>
    <dgm:pt modelId="{86625C78-D25E-4AFC-884F-83CED9AED279}" type="pres">
      <dgm:prSet presAssocID="{E3C73A16-A5FC-4FBF-8A02-8D9B9A5C0052}" presName="Child5" presStyleLbl="node1" presStyleIdx="4" presStyleCnt="6">
        <dgm:presLayoutVars>
          <dgm:chMax val="0"/>
          <dgm:chPref val="0"/>
          <dgm:bulletEnabled val="1"/>
        </dgm:presLayoutVars>
      </dgm:prSet>
      <dgm:spPr/>
      <dgm:t>
        <a:bodyPr/>
        <a:lstStyle/>
        <a:p>
          <a:endParaRPr lang="en-IN"/>
        </a:p>
      </dgm:t>
    </dgm:pt>
    <dgm:pt modelId="{29A8BFF9-8C25-4E78-9B78-ECD65A94B41E}" type="pres">
      <dgm:prSet presAssocID="{A730A4E5-BB26-498C-83E3-20A5B00B51BF}" presName="Accent6" presStyleCnt="0"/>
      <dgm:spPr/>
    </dgm:pt>
    <dgm:pt modelId="{C7D0A4BE-9BF6-4BF3-80D2-0C4B06F920D1}" type="pres">
      <dgm:prSet presAssocID="{A730A4E5-BB26-498C-83E3-20A5B00B51BF}" presName="Accent" presStyleLbl="bgShp" presStyleIdx="5" presStyleCnt="6"/>
      <dgm:spPr/>
    </dgm:pt>
    <dgm:pt modelId="{EEDC2B3C-25FA-484D-9C90-303E24D653C1}" type="pres">
      <dgm:prSet presAssocID="{A730A4E5-BB26-498C-83E3-20A5B00B51BF}" presName="Child6" presStyleLbl="node1" presStyleIdx="5" presStyleCnt="6">
        <dgm:presLayoutVars>
          <dgm:chMax val="0"/>
          <dgm:chPref val="0"/>
          <dgm:bulletEnabled val="1"/>
        </dgm:presLayoutVars>
      </dgm:prSet>
      <dgm:spPr/>
      <dgm:t>
        <a:bodyPr/>
        <a:lstStyle/>
        <a:p>
          <a:endParaRPr lang="en-IN"/>
        </a:p>
      </dgm:t>
    </dgm:pt>
  </dgm:ptLst>
  <dgm:cxnLst>
    <dgm:cxn modelId="{581D2135-9942-4D39-8CFB-3B44072C4CE6}" type="presOf" srcId="{C57EA2A6-3EF3-4601-B571-673E1FDD2E3B}" destId="{17473A31-17FA-4413-9D4F-11B9BB6ABBEB}" srcOrd="0" destOrd="0" presId="urn:microsoft.com/office/officeart/2011/layout/HexagonRadial"/>
    <dgm:cxn modelId="{BB9D2D14-A91D-43D7-A8D2-5E1A6B2CA98C}" type="presOf" srcId="{A730A4E5-BB26-498C-83E3-20A5B00B51BF}" destId="{EEDC2B3C-25FA-484D-9C90-303E24D653C1}" srcOrd="0" destOrd="0" presId="urn:microsoft.com/office/officeart/2011/layout/HexagonRadial"/>
    <dgm:cxn modelId="{196167F3-A429-40BC-BAFD-A6C3EEDEA4EA}" srcId="{CA5B56A1-0F45-4034-BD35-424911028C59}" destId="{A3A35DC9-4C33-499C-83C7-71DE66193D2D}" srcOrd="3" destOrd="0" parTransId="{164A1F71-9DE6-4A42-99E3-7D2C17AB5AAD}" sibTransId="{651419DC-1E48-4A86-91B6-551BE211A044}"/>
    <dgm:cxn modelId="{B35B36F1-0A75-4B52-A357-F7A1D6F635C5}" type="presOf" srcId="{2B46AFFB-4435-431C-8BD1-95CBD3CD254D}" destId="{6991A3D9-823F-49F1-9682-95BDF75D7B51}" srcOrd="0" destOrd="0" presId="urn:microsoft.com/office/officeart/2011/layout/HexagonRadial"/>
    <dgm:cxn modelId="{8AA39CAE-A006-428E-8D8A-D990F634195F}" type="presOf" srcId="{A3A35DC9-4C33-499C-83C7-71DE66193D2D}" destId="{42883769-D97D-4D04-B833-2B1CF9A48C9E}" srcOrd="0" destOrd="0" presId="urn:microsoft.com/office/officeart/2011/layout/HexagonRadial"/>
    <dgm:cxn modelId="{7F8B445F-E505-4F39-92E5-4934069F9B3F}" type="presOf" srcId="{E3C73A16-A5FC-4FBF-8A02-8D9B9A5C0052}" destId="{86625C78-D25E-4AFC-884F-83CED9AED279}" srcOrd="0" destOrd="0" presId="urn:microsoft.com/office/officeart/2011/layout/HexagonRadial"/>
    <dgm:cxn modelId="{F3CF08F6-EF1B-418F-AD6E-27662A6579C3}" srcId="{CA5B56A1-0F45-4034-BD35-424911028C59}" destId="{EEFF76BD-B4BA-47B4-8509-F68E968D2EE5}" srcOrd="0" destOrd="0" parTransId="{9B688518-8B0E-4F4C-A171-CE5B0EA12D86}" sibTransId="{D22D0B9B-8D06-4BD6-A312-8BF8899B351B}"/>
    <dgm:cxn modelId="{A2BDBF24-44C3-4A10-AD49-F1A8C1078A2C}" type="presOf" srcId="{CA5B56A1-0F45-4034-BD35-424911028C59}" destId="{BD314A83-1166-4F1F-B28E-F0C1D190DC7F}" srcOrd="0" destOrd="0" presId="urn:microsoft.com/office/officeart/2011/layout/HexagonRadial"/>
    <dgm:cxn modelId="{5F534C51-4DF2-49BD-A8F7-25277C35179A}" type="presOf" srcId="{A9070B3A-E72B-4763-8F0D-536F7A978F2C}" destId="{F9321F13-ABA5-422D-B6A8-B672AC70509A}" srcOrd="0" destOrd="0" presId="urn:microsoft.com/office/officeart/2011/layout/HexagonRadial"/>
    <dgm:cxn modelId="{4AAC9D40-6B9F-4081-B818-0CB8CC2B2F9F}" srcId="{CA5B56A1-0F45-4034-BD35-424911028C59}" destId="{A730A4E5-BB26-498C-83E3-20A5B00B51BF}" srcOrd="5" destOrd="0" parTransId="{7A1910DD-12B7-4264-AB81-DDE5CF76CE38}" sibTransId="{DBB127EB-3099-49A2-8FCD-B61C42A4202A}"/>
    <dgm:cxn modelId="{06925907-32BA-4063-B03A-50D3E7E04BC6}" srcId="{CA5B56A1-0F45-4034-BD35-424911028C59}" destId="{2B46AFFB-4435-431C-8BD1-95CBD3CD254D}" srcOrd="2" destOrd="0" parTransId="{6924092B-52F3-4640-B2D1-7E07E9FC53CB}" sibTransId="{48BB9BD0-0FC3-446C-8260-2279AED4EBF5}"/>
    <dgm:cxn modelId="{24B14788-432D-4EE6-BD7F-94ED3E16BB90}" type="presOf" srcId="{EEFF76BD-B4BA-47B4-8509-F68E968D2EE5}" destId="{1A4C9A74-EC92-4AD4-A28B-65C6FEACCD5D}" srcOrd="0" destOrd="0" presId="urn:microsoft.com/office/officeart/2011/layout/HexagonRadial"/>
    <dgm:cxn modelId="{0521903D-112E-4922-9CF7-32CA44D87DC4}" srcId="{CA5B56A1-0F45-4034-BD35-424911028C59}" destId="{E3C73A16-A5FC-4FBF-8A02-8D9B9A5C0052}" srcOrd="4" destOrd="0" parTransId="{6BCC525E-4B56-46B3-A467-8DC5DCD2418D}" sibTransId="{FC890440-49CD-4A79-B484-F598149F0661}"/>
    <dgm:cxn modelId="{7C88BF08-ECA4-47E1-AF01-D91C5F5B1791}" srcId="{C57EA2A6-3EF3-4601-B571-673E1FDD2E3B}" destId="{CA5B56A1-0F45-4034-BD35-424911028C59}" srcOrd="0" destOrd="0" parTransId="{207D1288-3C44-4601-83D1-C7161534D41E}" sibTransId="{A8A0A607-ABC9-4BDC-9167-3514B814203D}"/>
    <dgm:cxn modelId="{47B03C16-990F-45B8-B0F3-5290C2FAB572}" srcId="{CA5B56A1-0F45-4034-BD35-424911028C59}" destId="{A9070B3A-E72B-4763-8F0D-536F7A978F2C}" srcOrd="1" destOrd="0" parTransId="{AC73FADE-A1A0-4AD6-95E7-E257A0ABC47C}" sibTransId="{F268BD01-38B6-40C5-A7C4-6BB8527DC97F}"/>
    <dgm:cxn modelId="{35094AB0-78BC-46C9-9025-CD9B10386F47}" type="presParOf" srcId="{17473A31-17FA-4413-9D4F-11B9BB6ABBEB}" destId="{BD314A83-1166-4F1F-B28E-F0C1D190DC7F}" srcOrd="0" destOrd="0" presId="urn:microsoft.com/office/officeart/2011/layout/HexagonRadial"/>
    <dgm:cxn modelId="{93B997C3-CF04-4BD4-9ECD-C7F5A7F56667}" type="presParOf" srcId="{17473A31-17FA-4413-9D4F-11B9BB6ABBEB}" destId="{CDE0ED3E-1395-4B3B-A19A-8FFB52A25C38}" srcOrd="1" destOrd="0" presId="urn:microsoft.com/office/officeart/2011/layout/HexagonRadial"/>
    <dgm:cxn modelId="{1F534F89-5147-4265-934F-946887B88817}" type="presParOf" srcId="{CDE0ED3E-1395-4B3B-A19A-8FFB52A25C38}" destId="{A5DA08DC-AFBB-4143-A863-4FF9CC35DDF0}" srcOrd="0" destOrd="0" presId="urn:microsoft.com/office/officeart/2011/layout/HexagonRadial"/>
    <dgm:cxn modelId="{231420EF-B26F-4831-94CC-F1A5E5EC12D7}" type="presParOf" srcId="{17473A31-17FA-4413-9D4F-11B9BB6ABBEB}" destId="{1A4C9A74-EC92-4AD4-A28B-65C6FEACCD5D}" srcOrd="2" destOrd="0" presId="urn:microsoft.com/office/officeart/2011/layout/HexagonRadial"/>
    <dgm:cxn modelId="{A2A15CA1-5F21-4789-A71D-E2345C2E5987}" type="presParOf" srcId="{17473A31-17FA-4413-9D4F-11B9BB6ABBEB}" destId="{01236950-D292-4EE2-A585-8F35ECBE0CB0}" srcOrd="3" destOrd="0" presId="urn:microsoft.com/office/officeart/2011/layout/HexagonRadial"/>
    <dgm:cxn modelId="{904935F3-FE87-4A10-AB80-B1DF9E2E94BA}" type="presParOf" srcId="{01236950-D292-4EE2-A585-8F35ECBE0CB0}" destId="{916C80FC-4B52-4C8B-9DBC-65569CC7BE4E}" srcOrd="0" destOrd="0" presId="urn:microsoft.com/office/officeart/2011/layout/HexagonRadial"/>
    <dgm:cxn modelId="{790D4253-B76B-4D62-957B-5FCB40A39E9F}" type="presParOf" srcId="{17473A31-17FA-4413-9D4F-11B9BB6ABBEB}" destId="{F9321F13-ABA5-422D-B6A8-B672AC70509A}" srcOrd="4" destOrd="0" presId="urn:microsoft.com/office/officeart/2011/layout/HexagonRadial"/>
    <dgm:cxn modelId="{C0CBBC47-D596-41C9-A28D-1426ABEB80BB}" type="presParOf" srcId="{17473A31-17FA-4413-9D4F-11B9BB6ABBEB}" destId="{E8BB6F04-7837-49B2-9FDE-37131A26A7E9}" srcOrd="5" destOrd="0" presId="urn:microsoft.com/office/officeart/2011/layout/HexagonRadial"/>
    <dgm:cxn modelId="{68A069F8-2FF5-40FE-9228-990A304F7380}" type="presParOf" srcId="{E8BB6F04-7837-49B2-9FDE-37131A26A7E9}" destId="{5CE19A14-F65C-4906-BD36-4A1575C4A5FD}" srcOrd="0" destOrd="0" presId="urn:microsoft.com/office/officeart/2011/layout/HexagonRadial"/>
    <dgm:cxn modelId="{DC7D9BF1-F2AB-42D0-8405-691219782270}" type="presParOf" srcId="{17473A31-17FA-4413-9D4F-11B9BB6ABBEB}" destId="{6991A3D9-823F-49F1-9682-95BDF75D7B51}" srcOrd="6" destOrd="0" presId="urn:microsoft.com/office/officeart/2011/layout/HexagonRadial"/>
    <dgm:cxn modelId="{B5CCE476-3F9A-4101-B14C-1050DCE7A7EC}" type="presParOf" srcId="{17473A31-17FA-4413-9D4F-11B9BB6ABBEB}" destId="{7A8B84CB-1F64-4AE4-BA3C-4E996ED3CC24}" srcOrd="7" destOrd="0" presId="urn:microsoft.com/office/officeart/2011/layout/HexagonRadial"/>
    <dgm:cxn modelId="{C3C7BA2D-C105-4FC0-9A87-119E01400B3F}" type="presParOf" srcId="{7A8B84CB-1F64-4AE4-BA3C-4E996ED3CC24}" destId="{B7CD261F-8A5E-40C5-8D19-D6DCFBB1183A}" srcOrd="0" destOrd="0" presId="urn:microsoft.com/office/officeart/2011/layout/HexagonRadial"/>
    <dgm:cxn modelId="{0252185D-FE9C-4E50-A47E-CBC5F2068E1D}" type="presParOf" srcId="{17473A31-17FA-4413-9D4F-11B9BB6ABBEB}" destId="{42883769-D97D-4D04-B833-2B1CF9A48C9E}" srcOrd="8" destOrd="0" presId="urn:microsoft.com/office/officeart/2011/layout/HexagonRadial"/>
    <dgm:cxn modelId="{760ADE6E-D12A-48E1-B015-121CE81A737A}" type="presParOf" srcId="{17473A31-17FA-4413-9D4F-11B9BB6ABBEB}" destId="{D6C1AC62-E60F-441A-A439-82AEA21B532D}" srcOrd="9" destOrd="0" presId="urn:microsoft.com/office/officeart/2011/layout/HexagonRadial"/>
    <dgm:cxn modelId="{9E5A07A2-88F7-4CC5-A82D-0AA83FB9820F}" type="presParOf" srcId="{D6C1AC62-E60F-441A-A439-82AEA21B532D}" destId="{25E2E5BE-D359-4114-9A90-31CFC4628669}" srcOrd="0" destOrd="0" presId="urn:microsoft.com/office/officeart/2011/layout/HexagonRadial"/>
    <dgm:cxn modelId="{9173C499-EAD6-4D0C-9740-1E3C553340BD}" type="presParOf" srcId="{17473A31-17FA-4413-9D4F-11B9BB6ABBEB}" destId="{86625C78-D25E-4AFC-884F-83CED9AED279}" srcOrd="10" destOrd="0" presId="urn:microsoft.com/office/officeart/2011/layout/HexagonRadial"/>
    <dgm:cxn modelId="{DC14D6C5-2BA6-48F3-807C-C6E25EA10997}" type="presParOf" srcId="{17473A31-17FA-4413-9D4F-11B9BB6ABBEB}" destId="{29A8BFF9-8C25-4E78-9B78-ECD65A94B41E}" srcOrd="11" destOrd="0" presId="urn:microsoft.com/office/officeart/2011/layout/HexagonRadial"/>
    <dgm:cxn modelId="{BBD1684C-DD0A-4B11-BEF7-BC1472918FCB}" type="presParOf" srcId="{29A8BFF9-8C25-4E78-9B78-ECD65A94B41E}" destId="{C7D0A4BE-9BF6-4BF3-80D2-0C4B06F920D1}" srcOrd="0" destOrd="0" presId="urn:microsoft.com/office/officeart/2011/layout/HexagonRadial"/>
    <dgm:cxn modelId="{A74CB487-F406-447E-A684-05B7CD1DBD35}" type="presParOf" srcId="{17473A31-17FA-4413-9D4F-11B9BB6ABBEB}" destId="{EEDC2B3C-25FA-484D-9C90-303E24D653C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8287C-9ADE-4AE6-BFD6-EC756C2BA8D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39FAE5A-AB17-474A-A6E4-E92F4CD70B6B}">
      <dgm:prSet phldrT="[Text]" custT="1"/>
      <dgm:spPr>
        <a:solidFill>
          <a:srgbClr val="FFC000"/>
        </a:solidFill>
      </dgm:spPr>
      <dgm:t>
        <a:bodyPr/>
        <a:lstStyle/>
        <a:p>
          <a:r>
            <a:rPr lang="en-IN" sz="1400" u="sng" dirty="0"/>
            <a:t>Biodiversity</a:t>
          </a:r>
        </a:p>
        <a:p>
          <a:r>
            <a:rPr lang="en-IN" sz="1400" dirty="0"/>
            <a:t>Grow different varieties of fruits, vegetables, pulses etc..</a:t>
          </a:r>
          <a:br>
            <a:rPr lang="en-IN" sz="1400" dirty="0"/>
          </a:br>
          <a:r>
            <a:rPr lang="en-IN" sz="1400" dirty="0"/>
            <a:t>Increase the vegetarian palette and decrease carbon footprint.</a:t>
          </a:r>
        </a:p>
      </dgm:t>
    </dgm:pt>
    <dgm:pt modelId="{D6B66A23-255C-42E4-A1E6-C7AC2F8EF4F5}" type="parTrans" cxnId="{3F1B3FAD-E94B-4F91-8392-F901B24CB2EA}">
      <dgm:prSet/>
      <dgm:spPr/>
      <dgm:t>
        <a:bodyPr/>
        <a:lstStyle/>
        <a:p>
          <a:endParaRPr lang="en-US"/>
        </a:p>
      </dgm:t>
    </dgm:pt>
    <dgm:pt modelId="{C6D40827-2B87-4A74-9BB1-7D5DC2E22AD4}" type="sibTrans" cxnId="{3F1B3FAD-E94B-4F91-8392-F901B24CB2EA}">
      <dgm:prSet/>
      <dgm:spPr/>
      <dgm:t>
        <a:bodyPr/>
        <a:lstStyle/>
        <a:p>
          <a:endParaRPr lang="en-US"/>
        </a:p>
      </dgm:t>
    </dgm:pt>
    <dgm:pt modelId="{391F5931-42A7-46D4-8C9A-0F3B3B90749A}">
      <dgm:prSet phldrT="[Text]" custT="1"/>
      <dgm:spPr>
        <a:solidFill>
          <a:schemeClr val="tx2">
            <a:lumMod val="60000"/>
            <a:lumOff val="40000"/>
          </a:schemeClr>
        </a:solidFill>
      </dgm:spPr>
      <dgm:t>
        <a:bodyPr/>
        <a:lstStyle/>
        <a:p>
          <a:r>
            <a:rPr lang="en-IN" sz="1400" u="sng" dirty="0"/>
            <a:t>Nutrition</a:t>
          </a:r>
          <a:br>
            <a:rPr lang="en-IN" sz="1400" u="sng" dirty="0"/>
          </a:br>
          <a:r>
            <a:rPr lang="en-IN" sz="1400" u="none" dirty="0"/>
            <a:t>If Desi </a:t>
          </a:r>
          <a:r>
            <a:rPr lang="en-IN" sz="1400" u="none" dirty="0" err="1"/>
            <a:t>beej</a:t>
          </a:r>
          <a:r>
            <a:rPr lang="en-IN" sz="1400" u="none" dirty="0"/>
            <a:t> promotion, biodiversity and soil health is improved</a:t>
          </a:r>
        </a:p>
        <a:p>
          <a:r>
            <a:rPr lang="en-US" sz="1400" u="none" dirty="0"/>
            <a:t>Nutrition per Acre will Increase!</a:t>
          </a:r>
        </a:p>
      </dgm:t>
    </dgm:pt>
    <dgm:pt modelId="{2471F82B-3395-4EDB-95DB-60BE4641538C}" type="parTrans" cxnId="{A1BC7EB9-A404-4C16-AE6A-99596E3F0345}">
      <dgm:prSet/>
      <dgm:spPr/>
      <dgm:t>
        <a:bodyPr/>
        <a:lstStyle/>
        <a:p>
          <a:endParaRPr lang="en-US"/>
        </a:p>
      </dgm:t>
    </dgm:pt>
    <dgm:pt modelId="{D6425F89-1585-44E0-AD28-61AA6FF6FD87}" type="sibTrans" cxnId="{A1BC7EB9-A404-4C16-AE6A-99596E3F0345}">
      <dgm:prSet/>
      <dgm:spPr/>
      <dgm:t>
        <a:bodyPr/>
        <a:lstStyle/>
        <a:p>
          <a:endParaRPr lang="en-US"/>
        </a:p>
      </dgm:t>
    </dgm:pt>
    <dgm:pt modelId="{252E0822-70FF-493F-80F9-82A38F7B15E4}">
      <dgm:prSet phldrT="[Text]" custT="1"/>
      <dgm:spPr>
        <a:solidFill>
          <a:schemeClr val="accent4">
            <a:lumMod val="75000"/>
          </a:schemeClr>
        </a:solidFill>
      </dgm:spPr>
      <dgm:t>
        <a:bodyPr/>
        <a:lstStyle/>
        <a:p>
          <a:r>
            <a:rPr lang="en-IN" sz="1400" u="sng" dirty="0"/>
            <a:t>Soil Health</a:t>
          </a:r>
        </a:p>
        <a:p>
          <a:r>
            <a:rPr lang="en-IN" sz="1400" dirty="0"/>
            <a:t>Reverse the after effects of WWII</a:t>
          </a:r>
        </a:p>
        <a:p>
          <a:r>
            <a:rPr lang="en-IN" sz="1400" dirty="0"/>
            <a:t>Carbon Sequestration</a:t>
          </a:r>
          <a:br>
            <a:rPr lang="en-IN" sz="1400" dirty="0"/>
          </a:br>
          <a:r>
            <a:rPr lang="en-IN" sz="1400" dirty="0"/>
            <a:t>Healthy soil- More Microbes, More Plants, More Nutrition</a:t>
          </a:r>
        </a:p>
        <a:p>
          <a:endParaRPr lang="en-IN" sz="1400" dirty="0"/>
        </a:p>
      </dgm:t>
    </dgm:pt>
    <dgm:pt modelId="{FEF922B4-9B32-4240-8025-464FAAF99060}" type="parTrans" cxnId="{D324DC71-264C-41DA-BC1F-208A1E26F504}">
      <dgm:prSet/>
      <dgm:spPr/>
      <dgm:t>
        <a:bodyPr/>
        <a:lstStyle/>
        <a:p>
          <a:endParaRPr lang="en-US"/>
        </a:p>
      </dgm:t>
    </dgm:pt>
    <dgm:pt modelId="{D57D5177-F161-48CB-A4FF-5E3B0DEAB041}" type="sibTrans" cxnId="{D324DC71-264C-41DA-BC1F-208A1E26F504}">
      <dgm:prSet/>
      <dgm:spPr/>
      <dgm:t>
        <a:bodyPr/>
        <a:lstStyle/>
        <a:p>
          <a:endParaRPr lang="en-US"/>
        </a:p>
      </dgm:t>
    </dgm:pt>
    <dgm:pt modelId="{89AF26A4-CB20-4527-B253-66F47C585A91}">
      <dgm:prSet phldrT="[Text]" custT="1"/>
      <dgm:spPr>
        <a:solidFill>
          <a:schemeClr val="accent2">
            <a:lumMod val="75000"/>
          </a:schemeClr>
        </a:solidFill>
      </dgm:spPr>
      <dgm:t>
        <a:bodyPr/>
        <a:lstStyle/>
        <a:p>
          <a:r>
            <a:rPr lang="en-IN" sz="1400" u="sng" dirty="0"/>
            <a:t>Desi Beej</a:t>
          </a:r>
        </a:p>
        <a:p>
          <a:r>
            <a:rPr lang="en-IN" sz="1400" dirty="0"/>
            <a:t>Prior to Green Rev. India was home to more than 1,20,000 varieties of just rice!</a:t>
          </a:r>
        </a:p>
        <a:p>
          <a:r>
            <a:rPr lang="en-IN" sz="1400" b="1" i="0" dirty="0"/>
            <a:t>Desi Beej needs less water and no pesticide or weedicides</a:t>
          </a:r>
          <a:endParaRPr lang="en-US" sz="1400" dirty="0"/>
        </a:p>
      </dgm:t>
    </dgm:pt>
    <dgm:pt modelId="{F8F95737-EA38-480E-921B-E96E7B903DA6}" type="sibTrans" cxnId="{9A28F69B-E89C-49C1-A426-314DFAFEC603}">
      <dgm:prSet/>
      <dgm:spPr/>
      <dgm:t>
        <a:bodyPr/>
        <a:lstStyle/>
        <a:p>
          <a:endParaRPr lang="en-US"/>
        </a:p>
      </dgm:t>
    </dgm:pt>
    <dgm:pt modelId="{4F01DC66-31DA-4DDA-8304-75BCE1349A95}" type="parTrans" cxnId="{9A28F69B-E89C-49C1-A426-314DFAFEC603}">
      <dgm:prSet/>
      <dgm:spPr/>
      <dgm:t>
        <a:bodyPr/>
        <a:lstStyle/>
        <a:p>
          <a:endParaRPr lang="en-US"/>
        </a:p>
      </dgm:t>
    </dgm:pt>
    <dgm:pt modelId="{93E2FD06-9895-4157-B7D7-9EEE40DA4FCD}" type="pres">
      <dgm:prSet presAssocID="{EBB8287C-9ADE-4AE6-BFD6-EC756C2BA8D7}" presName="cycle" presStyleCnt="0">
        <dgm:presLayoutVars>
          <dgm:dir/>
          <dgm:resizeHandles val="exact"/>
        </dgm:presLayoutVars>
      </dgm:prSet>
      <dgm:spPr/>
      <dgm:t>
        <a:bodyPr/>
        <a:lstStyle/>
        <a:p>
          <a:endParaRPr lang="en-IN"/>
        </a:p>
      </dgm:t>
    </dgm:pt>
    <dgm:pt modelId="{8BBC085D-3333-48C2-A2F8-C235613C47A8}" type="pres">
      <dgm:prSet presAssocID="{639FAE5A-AB17-474A-A6E4-E92F4CD70B6B}" presName="node" presStyleLbl="node1" presStyleIdx="0" presStyleCnt="4" custScaleX="184778" custScaleY="85384">
        <dgm:presLayoutVars>
          <dgm:bulletEnabled val="1"/>
        </dgm:presLayoutVars>
      </dgm:prSet>
      <dgm:spPr/>
      <dgm:t>
        <a:bodyPr/>
        <a:lstStyle/>
        <a:p>
          <a:endParaRPr lang="en-IN"/>
        </a:p>
      </dgm:t>
    </dgm:pt>
    <dgm:pt modelId="{CDEE20CC-3ABA-470B-9AA0-DE19BD9DDD85}" type="pres">
      <dgm:prSet presAssocID="{639FAE5A-AB17-474A-A6E4-E92F4CD70B6B}" presName="spNode" presStyleCnt="0"/>
      <dgm:spPr/>
    </dgm:pt>
    <dgm:pt modelId="{BABE6D75-C0A2-455F-8FB9-AF21667B56FC}" type="pres">
      <dgm:prSet presAssocID="{C6D40827-2B87-4A74-9BB1-7D5DC2E22AD4}" presName="sibTrans" presStyleLbl="sibTrans1D1" presStyleIdx="0" presStyleCnt="4"/>
      <dgm:spPr/>
      <dgm:t>
        <a:bodyPr/>
        <a:lstStyle/>
        <a:p>
          <a:endParaRPr lang="en-IN"/>
        </a:p>
      </dgm:t>
    </dgm:pt>
    <dgm:pt modelId="{98C7CE0B-927B-44CE-ADDF-CD0C8CE7DAC4}" type="pres">
      <dgm:prSet presAssocID="{391F5931-42A7-46D4-8C9A-0F3B3B90749A}" presName="node" presStyleLbl="node1" presStyleIdx="1" presStyleCnt="4" custScaleX="172184">
        <dgm:presLayoutVars>
          <dgm:bulletEnabled val="1"/>
        </dgm:presLayoutVars>
      </dgm:prSet>
      <dgm:spPr/>
      <dgm:t>
        <a:bodyPr/>
        <a:lstStyle/>
        <a:p>
          <a:endParaRPr lang="en-IN"/>
        </a:p>
      </dgm:t>
    </dgm:pt>
    <dgm:pt modelId="{E28C4AD1-5620-4795-A6D6-0939990963F6}" type="pres">
      <dgm:prSet presAssocID="{391F5931-42A7-46D4-8C9A-0F3B3B90749A}" presName="spNode" presStyleCnt="0"/>
      <dgm:spPr/>
    </dgm:pt>
    <dgm:pt modelId="{5301F55E-61DB-4DFC-B25E-8DC0B0492051}" type="pres">
      <dgm:prSet presAssocID="{D6425F89-1585-44E0-AD28-61AA6FF6FD87}" presName="sibTrans" presStyleLbl="sibTrans1D1" presStyleIdx="1" presStyleCnt="4"/>
      <dgm:spPr/>
      <dgm:t>
        <a:bodyPr/>
        <a:lstStyle/>
        <a:p>
          <a:endParaRPr lang="en-IN"/>
        </a:p>
      </dgm:t>
    </dgm:pt>
    <dgm:pt modelId="{07B25EEC-428B-46B6-992B-92D11E0EA50C}" type="pres">
      <dgm:prSet presAssocID="{252E0822-70FF-493F-80F9-82A38F7B15E4}" presName="node" presStyleLbl="node1" presStyleIdx="2" presStyleCnt="4" custScaleX="187515" custScaleY="117105">
        <dgm:presLayoutVars>
          <dgm:bulletEnabled val="1"/>
        </dgm:presLayoutVars>
      </dgm:prSet>
      <dgm:spPr/>
      <dgm:t>
        <a:bodyPr/>
        <a:lstStyle/>
        <a:p>
          <a:endParaRPr lang="en-IN"/>
        </a:p>
      </dgm:t>
    </dgm:pt>
    <dgm:pt modelId="{A1F879AF-DD8A-449A-99B9-37361FDB02B3}" type="pres">
      <dgm:prSet presAssocID="{252E0822-70FF-493F-80F9-82A38F7B15E4}" presName="spNode" presStyleCnt="0"/>
      <dgm:spPr/>
    </dgm:pt>
    <dgm:pt modelId="{4930F1E4-9973-4460-8B07-35AA46482CD1}" type="pres">
      <dgm:prSet presAssocID="{D57D5177-F161-48CB-A4FF-5E3B0DEAB041}" presName="sibTrans" presStyleLbl="sibTrans1D1" presStyleIdx="2" presStyleCnt="4"/>
      <dgm:spPr/>
      <dgm:t>
        <a:bodyPr/>
        <a:lstStyle/>
        <a:p>
          <a:endParaRPr lang="en-IN"/>
        </a:p>
      </dgm:t>
    </dgm:pt>
    <dgm:pt modelId="{CBBD5D01-E1BF-400F-8D18-07C08F198BB0}" type="pres">
      <dgm:prSet presAssocID="{89AF26A4-CB20-4527-B253-66F47C585A91}" presName="node" presStyleLbl="node1" presStyleIdx="3" presStyleCnt="4" custScaleX="215200">
        <dgm:presLayoutVars>
          <dgm:bulletEnabled val="1"/>
        </dgm:presLayoutVars>
      </dgm:prSet>
      <dgm:spPr/>
      <dgm:t>
        <a:bodyPr/>
        <a:lstStyle/>
        <a:p>
          <a:endParaRPr lang="en-IN"/>
        </a:p>
      </dgm:t>
    </dgm:pt>
    <dgm:pt modelId="{F53840FE-72C0-419F-BA36-A37FD1C7B986}" type="pres">
      <dgm:prSet presAssocID="{89AF26A4-CB20-4527-B253-66F47C585A91}" presName="spNode" presStyleCnt="0"/>
      <dgm:spPr/>
    </dgm:pt>
    <dgm:pt modelId="{B7726CF3-C89D-483C-8E1D-65464B833C3C}" type="pres">
      <dgm:prSet presAssocID="{F8F95737-EA38-480E-921B-E96E7B903DA6}" presName="sibTrans" presStyleLbl="sibTrans1D1" presStyleIdx="3" presStyleCnt="4"/>
      <dgm:spPr/>
      <dgm:t>
        <a:bodyPr/>
        <a:lstStyle/>
        <a:p>
          <a:endParaRPr lang="en-IN"/>
        </a:p>
      </dgm:t>
    </dgm:pt>
  </dgm:ptLst>
  <dgm:cxnLst>
    <dgm:cxn modelId="{65AD75E4-4EF1-4552-BF01-BBD510C0437E}" type="presOf" srcId="{89AF26A4-CB20-4527-B253-66F47C585A91}" destId="{CBBD5D01-E1BF-400F-8D18-07C08F198BB0}" srcOrd="0" destOrd="0" presId="urn:microsoft.com/office/officeart/2005/8/layout/cycle5"/>
    <dgm:cxn modelId="{8DFF4324-5BD6-4D3E-AA17-07B857E44E88}" type="presOf" srcId="{D6425F89-1585-44E0-AD28-61AA6FF6FD87}" destId="{5301F55E-61DB-4DFC-B25E-8DC0B0492051}" srcOrd="0" destOrd="0" presId="urn:microsoft.com/office/officeart/2005/8/layout/cycle5"/>
    <dgm:cxn modelId="{9A28F69B-E89C-49C1-A426-314DFAFEC603}" srcId="{EBB8287C-9ADE-4AE6-BFD6-EC756C2BA8D7}" destId="{89AF26A4-CB20-4527-B253-66F47C585A91}" srcOrd="3" destOrd="0" parTransId="{4F01DC66-31DA-4DDA-8304-75BCE1349A95}" sibTransId="{F8F95737-EA38-480E-921B-E96E7B903DA6}"/>
    <dgm:cxn modelId="{CC260CB7-C3F7-47C3-84ED-4C07BB128C05}" type="presOf" srcId="{391F5931-42A7-46D4-8C9A-0F3B3B90749A}" destId="{98C7CE0B-927B-44CE-ADDF-CD0C8CE7DAC4}" srcOrd="0" destOrd="0" presId="urn:microsoft.com/office/officeart/2005/8/layout/cycle5"/>
    <dgm:cxn modelId="{D324DC71-264C-41DA-BC1F-208A1E26F504}" srcId="{EBB8287C-9ADE-4AE6-BFD6-EC756C2BA8D7}" destId="{252E0822-70FF-493F-80F9-82A38F7B15E4}" srcOrd="2" destOrd="0" parTransId="{FEF922B4-9B32-4240-8025-464FAAF99060}" sibTransId="{D57D5177-F161-48CB-A4FF-5E3B0DEAB041}"/>
    <dgm:cxn modelId="{6782FB8E-B557-4269-A2BD-74433EF51A04}" type="presOf" srcId="{252E0822-70FF-493F-80F9-82A38F7B15E4}" destId="{07B25EEC-428B-46B6-992B-92D11E0EA50C}" srcOrd="0" destOrd="0" presId="urn:microsoft.com/office/officeart/2005/8/layout/cycle5"/>
    <dgm:cxn modelId="{C7456BE6-246C-427D-992F-3275CCBBB08B}" type="presOf" srcId="{639FAE5A-AB17-474A-A6E4-E92F4CD70B6B}" destId="{8BBC085D-3333-48C2-A2F8-C235613C47A8}" srcOrd="0" destOrd="0" presId="urn:microsoft.com/office/officeart/2005/8/layout/cycle5"/>
    <dgm:cxn modelId="{3F1B3FAD-E94B-4F91-8392-F901B24CB2EA}" srcId="{EBB8287C-9ADE-4AE6-BFD6-EC756C2BA8D7}" destId="{639FAE5A-AB17-474A-A6E4-E92F4CD70B6B}" srcOrd="0" destOrd="0" parTransId="{D6B66A23-255C-42E4-A1E6-C7AC2F8EF4F5}" sibTransId="{C6D40827-2B87-4A74-9BB1-7D5DC2E22AD4}"/>
    <dgm:cxn modelId="{45AE5D51-267C-4601-83F0-B2E702DED596}" type="presOf" srcId="{C6D40827-2B87-4A74-9BB1-7D5DC2E22AD4}" destId="{BABE6D75-C0A2-455F-8FB9-AF21667B56FC}" srcOrd="0" destOrd="0" presId="urn:microsoft.com/office/officeart/2005/8/layout/cycle5"/>
    <dgm:cxn modelId="{61471189-5F6E-46CD-BF0D-6EF0A5081C7E}" type="presOf" srcId="{D57D5177-F161-48CB-A4FF-5E3B0DEAB041}" destId="{4930F1E4-9973-4460-8B07-35AA46482CD1}" srcOrd="0" destOrd="0" presId="urn:microsoft.com/office/officeart/2005/8/layout/cycle5"/>
    <dgm:cxn modelId="{F088B714-994D-42A7-B6C8-CB59B9D059CA}" type="presOf" srcId="{EBB8287C-9ADE-4AE6-BFD6-EC756C2BA8D7}" destId="{93E2FD06-9895-4157-B7D7-9EEE40DA4FCD}" srcOrd="0" destOrd="0" presId="urn:microsoft.com/office/officeart/2005/8/layout/cycle5"/>
    <dgm:cxn modelId="{CA84DE9B-7E5D-4AC9-AFE1-DFE0FAD5A48A}" type="presOf" srcId="{F8F95737-EA38-480E-921B-E96E7B903DA6}" destId="{B7726CF3-C89D-483C-8E1D-65464B833C3C}" srcOrd="0" destOrd="0" presId="urn:microsoft.com/office/officeart/2005/8/layout/cycle5"/>
    <dgm:cxn modelId="{A1BC7EB9-A404-4C16-AE6A-99596E3F0345}" srcId="{EBB8287C-9ADE-4AE6-BFD6-EC756C2BA8D7}" destId="{391F5931-42A7-46D4-8C9A-0F3B3B90749A}" srcOrd="1" destOrd="0" parTransId="{2471F82B-3395-4EDB-95DB-60BE4641538C}" sibTransId="{D6425F89-1585-44E0-AD28-61AA6FF6FD87}"/>
    <dgm:cxn modelId="{ED6CC734-BB1A-4A7D-9216-E3D56A3104AA}" type="presParOf" srcId="{93E2FD06-9895-4157-B7D7-9EEE40DA4FCD}" destId="{8BBC085D-3333-48C2-A2F8-C235613C47A8}" srcOrd="0" destOrd="0" presId="urn:microsoft.com/office/officeart/2005/8/layout/cycle5"/>
    <dgm:cxn modelId="{D21709EF-4131-4661-AFD5-068735031822}" type="presParOf" srcId="{93E2FD06-9895-4157-B7D7-9EEE40DA4FCD}" destId="{CDEE20CC-3ABA-470B-9AA0-DE19BD9DDD85}" srcOrd="1" destOrd="0" presId="urn:microsoft.com/office/officeart/2005/8/layout/cycle5"/>
    <dgm:cxn modelId="{D2513CED-9963-4284-A61F-CBAFA1A60AFD}" type="presParOf" srcId="{93E2FD06-9895-4157-B7D7-9EEE40DA4FCD}" destId="{BABE6D75-C0A2-455F-8FB9-AF21667B56FC}" srcOrd="2" destOrd="0" presId="urn:microsoft.com/office/officeart/2005/8/layout/cycle5"/>
    <dgm:cxn modelId="{568EECA3-75E6-43BB-9C83-B92944FB35AE}" type="presParOf" srcId="{93E2FD06-9895-4157-B7D7-9EEE40DA4FCD}" destId="{98C7CE0B-927B-44CE-ADDF-CD0C8CE7DAC4}" srcOrd="3" destOrd="0" presId="urn:microsoft.com/office/officeart/2005/8/layout/cycle5"/>
    <dgm:cxn modelId="{669C07B0-4F94-480B-B6C1-6B432E498EB1}" type="presParOf" srcId="{93E2FD06-9895-4157-B7D7-9EEE40DA4FCD}" destId="{E28C4AD1-5620-4795-A6D6-0939990963F6}" srcOrd="4" destOrd="0" presId="urn:microsoft.com/office/officeart/2005/8/layout/cycle5"/>
    <dgm:cxn modelId="{949A988C-1B93-41FE-929D-F13F3C13F795}" type="presParOf" srcId="{93E2FD06-9895-4157-B7D7-9EEE40DA4FCD}" destId="{5301F55E-61DB-4DFC-B25E-8DC0B0492051}" srcOrd="5" destOrd="0" presId="urn:microsoft.com/office/officeart/2005/8/layout/cycle5"/>
    <dgm:cxn modelId="{E7099DC7-8B38-45C1-BF0B-567B9A869629}" type="presParOf" srcId="{93E2FD06-9895-4157-B7D7-9EEE40DA4FCD}" destId="{07B25EEC-428B-46B6-992B-92D11E0EA50C}" srcOrd="6" destOrd="0" presId="urn:microsoft.com/office/officeart/2005/8/layout/cycle5"/>
    <dgm:cxn modelId="{A6674370-D52D-4232-925F-E82A2A37FD4E}" type="presParOf" srcId="{93E2FD06-9895-4157-B7D7-9EEE40DA4FCD}" destId="{A1F879AF-DD8A-449A-99B9-37361FDB02B3}" srcOrd="7" destOrd="0" presId="urn:microsoft.com/office/officeart/2005/8/layout/cycle5"/>
    <dgm:cxn modelId="{07AA5D36-6270-4810-9094-66C25B63119C}" type="presParOf" srcId="{93E2FD06-9895-4157-B7D7-9EEE40DA4FCD}" destId="{4930F1E4-9973-4460-8B07-35AA46482CD1}" srcOrd="8" destOrd="0" presId="urn:microsoft.com/office/officeart/2005/8/layout/cycle5"/>
    <dgm:cxn modelId="{3FBC4EDA-3B5B-4ED6-89DC-FD8B6305F241}" type="presParOf" srcId="{93E2FD06-9895-4157-B7D7-9EEE40DA4FCD}" destId="{CBBD5D01-E1BF-400F-8D18-07C08F198BB0}" srcOrd="9" destOrd="0" presId="urn:microsoft.com/office/officeart/2005/8/layout/cycle5"/>
    <dgm:cxn modelId="{7588E942-63B3-4ACD-8B74-7278EB4E444B}" type="presParOf" srcId="{93E2FD06-9895-4157-B7D7-9EEE40DA4FCD}" destId="{F53840FE-72C0-419F-BA36-A37FD1C7B986}" srcOrd="10" destOrd="0" presId="urn:microsoft.com/office/officeart/2005/8/layout/cycle5"/>
    <dgm:cxn modelId="{8CF7FDA9-5FA1-4386-B73A-D21668941571}" type="presParOf" srcId="{93E2FD06-9895-4157-B7D7-9EEE40DA4FCD}" destId="{B7726CF3-C89D-483C-8E1D-65464B833C3C}"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9C7EB-0170-4AA5-93BC-960E1783E99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8DFB4274-0899-4F75-AFE7-EC6148949746}">
      <dgm:prSet phldrT="[Text]" custT="1"/>
      <dgm:spPr>
        <a:solidFill>
          <a:schemeClr val="accent1">
            <a:lumMod val="60000"/>
            <a:lumOff val="40000"/>
          </a:schemeClr>
        </a:solidFill>
      </dgm:spPr>
      <dgm:t>
        <a:bodyPr/>
        <a:lstStyle/>
        <a:p>
          <a:r>
            <a:rPr lang="en-IN" sz="2600" b="1" u="sng" dirty="0">
              <a:solidFill>
                <a:schemeClr val="tx1"/>
              </a:solidFill>
              <a:latin typeface="Candara" panose="020E0502030303020204" pitchFamily="34" charset="0"/>
            </a:rPr>
            <a:t>Health Communities</a:t>
          </a:r>
          <a:endParaRPr lang="en-US" sz="2600" b="1" u="sng" dirty="0">
            <a:solidFill>
              <a:schemeClr val="tx1"/>
            </a:solidFill>
            <a:latin typeface="Candara" panose="020E0502030303020204" pitchFamily="34" charset="0"/>
          </a:endParaRPr>
        </a:p>
      </dgm:t>
    </dgm:pt>
    <dgm:pt modelId="{3626AF6D-8DF5-4CFE-88E8-B6936944A905}" type="parTrans" cxnId="{102A8A8D-7200-46AB-881B-2F50583C7329}">
      <dgm:prSet/>
      <dgm:spPr/>
      <dgm:t>
        <a:bodyPr/>
        <a:lstStyle/>
        <a:p>
          <a:endParaRPr lang="en-US">
            <a:solidFill>
              <a:schemeClr val="tx1"/>
            </a:solidFill>
            <a:latin typeface="Candara" panose="020E0502030303020204" pitchFamily="34" charset="0"/>
          </a:endParaRPr>
        </a:p>
      </dgm:t>
    </dgm:pt>
    <dgm:pt modelId="{3C7F2450-9E1F-4B81-8474-C8247E40D518}" type="sibTrans" cxnId="{102A8A8D-7200-46AB-881B-2F50583C7329}">
      <dgm:prSet/>
      <dgm:spPr/>
      <dgm:t>
        <a:bodyPr/>
        <a:lstStyle/>
        <a:p>
          <a:endParaRPr lang="en-US">
            <a:solidFill>
              <a:schemeClr val="tx1"/>
            </a:solidFill>
            <a:latin typeface="Candara" panose="020E0502030303020204" pitchFamily="34" charset="0"/>
          </a:endParaRPr>
        </a:p>
      </dgm:t>
    </dgm:pt>
    <dgm:pt modelId="{4B300AC3-31B0-45D7-9260-370ADC22C454}">
      <dgm:prSet phldrT="[Text]"/>
      <dgm:spPr>
        <a:solidFill>
          <a:schemeClr val="tx2">
            <a:lumMod val="20000"/>
            <a:lumOff val="80000"/>
          </a:schemeClr>
        </a:solidFill>
      </dgm:spPr>
      <dgm:t>
        <a:bodyPr/>
        <a:lstStyle/>
        <a:p>
          <a:pPr algn="ctr">
            <a:buNone/>
          </a:pPr>
          <a:r>
            <a:rPr lang="en-IN" b="1" u="sng" dirty="0">
              <a:solidFill>
                <a:schemeClr val="tx1"/>
              </a:solidFill>
            </a:rPr>
            <a:t>Natural Farmers Clusters</a:t>
          </a:r>
        </a:p>
        <a:p>
          <a:pPr algn="ctr">
            <a:buFont typeface="Arial" panose="020B0604020202020204" pitchFamily="34" charset="0"/>
            <a:buChar char="•"/>
          </a:pPr>
          <a:r>
            <a:rPr lang="en-IN" dirty="0">
              <a:solidFill>
                <a:schemeClr val="tx1"/>
              </a:solidFill>
            </a:rPr>
            <a:t>Trusteeship Model</a:t>
          </a:r>
          <a:br>
            <a:rPr lang="en-IN" dirty="0">
              <a:solidFill>
                <a:schemeClr val="tx1"/>
              </a:solidFill>
            </a:rPr>
          </a:br>
          <a:r>
            <a:rPr lang="en-IN" dirty="0">
              <a:solidFill>
                <a:schemeClr val="tx1"/>
              </a:solidFill>
            </a:rPr>
            <a:t>FPOs, Local Farmers </a:t>
          </a:r>
          <a:br>
            <a:rPr lang="en-IN" dirty="0">
              <a:solidFill>
                <a:schemeClr val="tx1"/>
              </a:solidFill>
            </a:rPr>
          </a:br>
          <a:r>
            <a:rPr lang="en-IN" dirty="0">
              <a:solidFill>
                <a:schemeClr val="tx1"/>
              </a:solidFill>
            </a:rPr>
            <a:t>Reduced Food Miles</a:t>
          </a:r>
          <a:br>
            <a:rPr lang="en-IN" dirty="0">
              <a:solidFill>
                <a:schemeClr val="tx1"/>
              </a:solidFill>
            </a:rPr>
          </a:br>
          <a:r>
            <a:rPr lang="en-IN" dirty="0">
              <a:solidFill>
                <a:schemeClr val="tx1"/>
              </a:solidFill>
            </a:rPr>
            <a:t>Inc. Nutrition per acre</a:t>
          </a:r>
          <a:br>
            <a:rPr lang="en-IN" dirty="0">
              <a:solidFill>
                <a:schemeClr val="tx1"/>
              </a:solidFill>
            </a:rPr>
          </a:br>
          <a:r>
            <a:rPr lang="en-IN" dirty="0">
              <a:solidFill>
                <a:schemeClr val="tx1"/>
              </a:solidFill>
            </a:rPr>
            <a:t>Addition to Biodiversity</a:t>
          </a:r>
          <a:br>
            <a:rPr lang="en-IN" dirty="0">
              <a:solidFill>
                <a:schemeClr val="tx1"/>
              </a:solidFill>
            </a:rPr>
          </a:br>
          <a:r>
            <a:rPr lang="en-IN" dirty="0">
              <a:solidFill>
                <a:schemeClr val="tx1"/>
              </a:solidFill>
            </a:rPr>
            <a:t>Demand Based Crop Planning</a:t>
          </a:r>
          <a:br>
            <a:rPr lang="en-IN" dirty="0">
              <a:solidFill>
                <a:schemeClr val="tx1"/>
              </a:solidFill>
            </a:rPr>
          </a:br>
          <a:r>
            <a:rPr lang="en-IN" dirty="0">
              <a:solidFill>
                <a:schemeClr val="tx1"/>
              </a:solidFill>
            </a:rPr>
            <a:t>Traceability and trust</a:t>
          </a:r>
          <a:endParaRPr lang="en-US" dirty="0">
            <a:solidFill>
              <a:schemeClr val="tx1"/>
            </a:solidFill>
            <a:latin typeface="Candara" panose="020E0502030303020204" pitchFamily="34" charset="0"/>
          </a:endParaRPr>
        </a:p>
      </dgm:t>
    </dgm:pt>
    <dgm:pt modelId="{79DB6DD2-CB3E-4902-BACB-56680D795359}" type="parTrans" cxnId="{07731CAA-DCCE-41BE-859E-758EED0D5FC6}">
      <dgm:prSet/>
      <dgm:spPr/>
      <dgm:t>
        <a:bodyPr/>
        <a:lstStyle/>
        <a:p>
          <a:endParaRPr lang="en-US">
            <a:solidFill>
              <a:schemeClr val="tx1"/>
            </a:solidFill>
            <a:latin typeface="Candara" panose="020E0502030303020204" pitchFamily="34" charset="0"/>
          </a:endParaRPr>
        </a:p>
      </dgm:t>
    </dgm:pt>
    <dgm:pt modelId="{21230E14-7F1C-420E-8705-7EBE00B60A3F}" type="sibTrans" cxnId="{07731CAA-DCCE-41BE-859E-758EED0D5FC6}">
      <dgm:prSet/>
      <dgm:spPr/>
      <dgm:t>
        <a:bodyPr/>
        <a:lstStyle/>
        <a:p>
          <a:endParaRPr lang="en-US">
            <a:solidFill>
              <a:schemeClr val="tx1"/>
            </a:solidFill>
            <a:latin typeface="Candara" panose="020E0502030303020204" pitchFamily="34" charset="0"/>
          </a:endParaRPr>
        </a:p>
      </dgm:t>
    </dgm:pt>
    <dgm:pt modelId="{0B3F6683-6406-4D36-BB2F-03C3704C5C3C}">
      <dgm:prSet phldrT="[Text]"/>
      <dgm:spPr>
        <a:solidFill>
          <a:schemeClr val="accent4">
            <a:lumMod val="20000"/>
            <a:lumOff val="80000"/>
          </a:schemeClr>
        </a:solidFill>
      </dgm:spPr>
      <dgm:t>
        <a:bodyPr/>
        <a:lstStyle/>
        <a:p>
          <a:r>
            <a:rPr lang="en-IN" b="1" u="sng" dirty="0">
              <a:solidFill>
                <a:schemeClr val="tx1"/>
              </a:solidFill>
            </a:rPr>
            <a:t>Education for Demand Creation</a:t>
          </a:r>
        </a:p>
        <a:p>
          <a:r>
            <a:rPr lang="en-US" dirty="0">
              <a:solidFill>
                <a:schemeClr val="tx1"/>
              </a:solidFill>
            </a:rPr>
            <a:t>Ayurveda, naturopathy educator</a:t>
          </a:r>
          <a:br>
            <a:rPr lang="en-US" dirty="0">
              <a:solidFill>
                <a:schemeClr val="tx1"/>
              </a:solidFill>
            </a:rPr>
          </a:br>
          <a:r>
            <a:rPr lang="en-US" dirty="0">
              <a:solidFill>
                <a:schemeClr val="tx1"/>
              </a:solidFill>
            </a:rPr>
            <a:t>Cooking methods Ancient Practices</a:t>
          </a:r>
          <a:endParaRPr lang="en-US" dirty="0">
            <a:solidFill>
              <a:schemeClr val="tx1"/>
            </a:solidFill>
            <a:latin typeface="Candara" panose="020E0502030303020204" pitchFamily="34" charset="0"/>
          </a:endParaRPr>
        </a:p>
      </dgm:t>
    </dgm:pt>
    <dgm:pt modelId="{221676A0-BD03-418E-A0AE-2A4A565D5746}" type="parTrans" cxnId="{BA5302A7-FD46-408B-A26B-6EC2C5A201F5}">
      <dgm:prSet/>
      <dgm:spPr/>
      <dgm:t>
        <a:bodyPr/>
        <a:lstStyle/>
        <a:p>
          <a:endParaRPr lang="en-US">
            <a:solidFill>
              <a:schemeClr val="tx1"/>
            </a:solidFill>
            <a:latin typeface="Candara" panose="020E0502030303020204" pitchFamily="34" charset="0"/>
          </a:endParaRPr>
        </a:p>
      </dgm:t>
    </dgm:pt>
    <dgm:pt modelId="{96147BB9-AD57-4FA1-A07F-9A47696D7B61}" type="sibTrans" cxnId="{BA5302A7-FD46-408B-A26B-6EC2C5A201F5}">
      <dgm:prSet/>
      <dgm:spPr/>
      <dgm:t>
        <a:bodyPr/>
        <a:lstStyle/>
        <a:p>
          <a:endParaRPr lang="en-US">
            <a:solidFill>
              <a:schemeClr val="tx1"/>
            </a:solidFill>
            <a:latin typeface="Candara" panose="020E0502030303020204" pitchFamily="34" charset="0"/>
          </a:endParaRPr>
        </a:p>
      </dgm:t>
    </dgm:pt>
    <dgm:pt modelId="{5F67175E-CEA1-4A45-9104-0FE463DD4A20}">
      <dgm:prSet phldrT="[Text]"/>
      <dgm:spPr>
        <a:solidFill>
          <a:schemeClr val="tx2">
            <a:lumMod val="20000"/>
            <a:lumOff val="80000"/>
          </a:schemeClr>
        </a:solidFill>
      </dgm:spPr>
      <dgm:t>
        <a:bodyPr/>
        <a:lstStyle/>
        <a:p>
          <a:r>
            <a:rPr lang="en-US" b="1" u="sng" dirty="0">
              <a:solidFill>
                <a:schemeClr val="tx1"/>
              </a:solidFill>
            </a:rPr>
            <a:t>Community Driven</a:t>
          </a:r>
        </a:p>
        <a:p>
          <a:r>
            <a:rPr lang="en-US" dirty="0">
              <a:solidFill>
                <a:schemeClr val="tx1"/>
              </a:solidFill>
            </a:rPr>
            <a:t>“Grow your own food”</a:t>
          </a:r>
          <a:br>
            <a:rPr lang="en-US" dirty="0">
              <a:solidFill>
                <a:schemeClr val="tx1"/>
              </a:solidFill>
            </a:rPr>
          </a:br>
          <a:r>
            <a:rPr lang="en-US" dirty="0">
              <a:solidFill>
                <a:schemeClr val="tx1"/>
              </a:solidFill>
            </a:rPr>
            <a:t>Urban food forests</a:t>
          </a:r>
          <a:br>
            <a:rPr lang="en-US" dirty="0">
              <a:solidFill>
                <a:schemeClr val="tx1"/>
              </a:solidFill>
            </a:rPr>
          </a:br>
          <a:r>
            <a:rPr lang="en-US" dirty="0">
              <a:solidFill>
                <a:schemeClr val="tx1"/>
              </a:solidFill>
            </a:rPr>
            <a:t>Vertical farming in the cities, Creating more value.</a:t>
          </a:r>
          <a:endParaRPr lang="en-US" dirty="0">
            <a:solidFill>
              <a:schemeClr val="tx1"/>
            </a:solidFill>
            <a:latin typeface="Candara" panose="020E0502030303020204" pitchFamily="34" charset="0"/>
          </a:endParaRPr>
        </a:p>
      </dgm:t>
    </dgm:pt>
    <dgm:pt modelId="{72D5C37B-BE1D-4E50-BF0E-4E16DECDD502}" type="parTrans" cxnId="{C25250C6-9434-465E-B4D5-C66C4104C837}">
      <dgm:prSet/>
      <dgm:spPr/>
      <dgm:t>
        <a:bodyPr/>
        <a:lstStyle/>
        <a:p>
          <a:endParaRPr lang="en-US">
            <a:solidFill>
              <a:schemeClr val="tx1"/>
            </a:solidFill>
            <a:latin typeface="Candara" panose="020E0502030303020204" pitchFamily="34" charset="0"/>
          </a:endParaRPr>
        </a:p>
      </dgm:t>
    </dgm:pt>
    <dgm:pt modelId="{D4C55823-20E2-404B-B353-0F1321BA832B}" type="sibTrans" cxnId="{C25250C6-9434-465E-B4D5-C66C4104C837}">
      <dgm:prSet/>
      <dgm:spPr/>
      <dgm:t>
        <a:bodyPr/>
        <a:lstStyle/>
        <a:p>
          <a:endParaRPr lang="en-US">
            <a:solidFill>
              <a:schemeClr val="tx1"/>
            </a:solidFill>
            <a:latin typeface="Candara" panose="020E0502030303020204" pitchFamily="34" charset="0"/>
          </a:endParaRPr>
        </a:p>
      </dgm:t>
    </dgm:pt>
    <dgm:pt modelId="{2A73E179-BD17-489B-BF4D-B78365200169}">
      <dgm:prSet phldrT="[Text]"/>
      <dgm:spPr>
        <a:solidFill>
          <a:schemeClr val="accent4">
            <a:lumMod val="20000"/>
            <a:lumOff val="80000"/>
          </a:schemeClr>
        </a:solidFill>
      </dgm:spPr>
      <dgm:t>
        <a:bodyPr/>
        <a:lstStyle/>
        <a:p>
          <a:pPr>
            <a:buFont typeface="Symbol" panose="05050102010706020507" pitchFamily="18" charset="2"/>
            <a:buChar char=""/>
          </a:pPr>
          <a:r>
            <a:rPr lang="en-US" b="1" u="sng" dirty="0">
              <a:solidFill>
                <a:schemeClr val="tx1"/>
              </a:solidFill>
            </a:rPr>
            <a:t>Non-Local Value-add produce/Superfood</a:t>
          </a:r>
        </a:p>
        <a:p>
          <a:pPr>
            <a:buFont typeface="Symbol" panose="05050102010706020507" pitchFamily="18" charset="2"/>
            <a:buChar char=""/>
          </a:pPr>
          <a:r>
            <a:rPr lang="en-US" dirty="0">
              <a:solidFill>
                <a:schemeClr val="tx1"/>
              </a:solidFill>
            </a:rPr>
            <a:t>B2B</a:t>
          </a:r>
          <a:br>
            <a:rPr lang="en-US" dirty="0">
              <a:solidFill>
                <a:schemeClr val="tx1"/>
              </a:solidFill>
            </a:rPr>
          </a:br>
          <a:r>
            <a:rPr lang="en-US" dirty="0" err="1">
              <a:solidFill>
                <a:schemeClr val="tx1"/>
              </a:solidFill>
            </a:rPr>
            <a:t>Foodpreneurs</a:t>
          </a:r>
          <a:r>
            <a:rPr lang="en-US" dirty="0">
              <a:solidFill>
                <a:schemeClr val="tx1"/>
              </a:solidFill>
            </a:rPr>
            <a:t/>
          </a:r>
          <a:br>
            <a:rPr lang="en-US" dirty="0">
              <a:solidFill>
                <a:schemeClr val="tx1"/>
              </a:solidFill>
            </a:rPr>
          </a:br>
          <a:r>
            <a:rPr lang="en-US" dirty="0">
              <a:solidFill>
                <a:schemeClr val="tx1"/>
              </a:solidFill>
            </a:rPr>
            <a:t>Higher Returns</a:t>
          </a:r>
          <a:endParaRPr lang="en-US" dirty="0">
            <a:solidFill>
              <a:schemeClr val="tx1"/>
            </a:solidFill>
            <a:latin typeface="Candara" panose="020E0502030303020204" pitchFamily="34" charset="0"/>
          </a:endParaRPr>
        </a:p>
      </dgm:t>
    </dgm:pt>
    <dgm:pt modelId="{035630FE-C0EC-47D9-B942-3B60B0A0D1FD}" type="parTrans" cxnId="{52DC6A3F-511A-49C1-BDEF-CF696DB4977F}">
      <dgm:prSet/>
      <dgm:spPr/>
      <dgm:t>
        <a:bodyPr/>
        <a:lstStyle/>
        <a:p>
          <a:endParaRPr lang="en-US">
            <a:solidFill>
              <a:schemeClr val="tx1"/>
            </a:solidFill>
            <a:latin typeface="Candara" panose="020E0502030303020204" pitchFamily="34" charset="0"/>
          </a:endParaRPr>
        </a:p>
      </dgm:t>
    </dgm:pt>
    <dgm:pt modelId="{EC3C8E60-E8D5-4985-A8DC-32CC023BE797}" type="sibTrans" cxnId="{52DC6A3F-511A-49C1-BDEF-CF696DB4977F}">
      <dgm:prSet/>
      <dgm:spPr/>
      <dgm:t>
        <a:bodyPr/>
        <a:lstStyle/>
        <a:p>
          <a:endParaRPr lang="en-US">
            <a:solidFill>
              <a:schemeClr val="tx1"/>
            </a:solidFill>
            <a:latin typeface="Candara" panose="020E0502030303020204" pitchFamily="34" charset="0"/>
          </a:endParaRPr>
        </a:p>
      </dgm:t>
    </dgm:pt>
    <dgm:pt modelId="{5C968C4F-BEBF-4EDA-A3B6-505E2163048C}" type="pres">
      <dgm:prSet presAssocID="{4529C7EB-0170-4AA5-93BC-960E1783E996}" presName="Name0" presStyleCnt="0">
        <dgm:presLayoutVars>
          <dgm:chMax val="1"/>
          <dgm:dir/>
          <dgm:animLvl val="ctr"/>
          <dgm:resizeHandles val="exact"/>
        </dgm:presLayoutVars>
      </dgm:prSet>
      <dgm:spPr/>
      <dgm:t>
        <a:bodyPr/>
        <a:lstStyle/>
        <a:p>
          <a:endParaRPr lang="en-IN"/>
        </a:p>
      </dgm:t>
    </dgm:pt>
    <dgm:pt modelId="{D560AF6A-64C8-4E9F-A25D-124597BC7508}" type="pres">
      <dgm:prSet presAssocID="{8DFB4274-0899-4F75-AFE7-EC6148949746}" presName="centerShape" presStyleLbl="node0" presStyleIdx="0" presStyleCnt="1" custScaleX="144327" custScaleY="96311"/>
      <dgm:spPr>
        <a:prstGeom prst="round2SameRect">
          <a:avLst/>
        </a:prstGeom>
      </dgm:spPr>
      <dgm:t>
        <a:bodyPr/>
        <a:lstStyle/>
        <a:p>
          <a:endParaRPr lang="en-IN"/>
        </a:p>
      </dgm:t>
    </dgm:pt>
    <dgm:pt modelId="{E987B460-8E73-454B-9DE8-1620766D89F1}" type="pres">
      <dgm:prSet presAssocID="{79DB6DD2-CB3E-4902-BACB-56680D795359}" presName="parTrans" presStyleLbl="sibTrans2D1" presStyleIdx="0" presStyleCnt="4"/>
      <dgm:spPr/>
      <dgm:t>
        <a:bodyPr/>
        <a:lstStyle/>
        <a:p>
          <a:endParaRPr lang="en-IN"/>
        </a:p>
      </dgm:t>
    </dgm:pt>
    <dgm:pt modelId="{D12AF82F-80F8-418E-988A-D11EC50A4C2A}" type="pres">
      <dgm:prSet presAssocID="{79DB6DD2-CB3E-4902-BACB-56680D795359}" presName="connectorText" presStyleLbl="sibTrans2D1" presStyleIdx="0" presStyleCnt="4"/>
      <dgm:spPr/>
      <dgm:t>
        <a:bodyPr/>
        <a:lstStyle/>
        <a:p>
          <a:endParaRPr lang="en-IN"/>
        </a:p>
      </dgm:t>
    </dgm:pt>
    <dgm:pt modelId="{39F68BB8-92A1-48E0-AB31-2DB85E925DD9}" type="pres">
      <dgm:prSet presAssocID="{4B300AC3-31B0-45D7-9260-370ADC22C454}" presName="node" presStyleLbl="node1" presStyleIdx="0" presStyleCnt="4" custScaleX="195708" custScaleY="116223" custRadScaleRad="102022">
        <dgm:presLayoutVars>
          <dgm:bulletEnabled val="1"/>
        </dgm:presLayoutVars>
      </dgm:prSet>
      <dgm:spPr>
        <a:prstGeom prst="rect">
          <a:avLst/>
        </a:prstGeom>
      </dgm:spPr>
      <dgm:t>
        <a:bodyPr/>
        <a:lstStyle/>
        <a:p>
          <a:endParaRPr lang="en-IN"/>
        </a:p>
      </dgm:t>
    </dgm:pt>
    <dgm:pt modelId="{CC388B7F-261B-4A15-B7AB-CC2C9543D4EF}" type="pres">
      <dgm:prSet presAssocID="{221676A0-BD03-418E-A0AE-2A4A565D5746}" presName="parTrans" presStyleLbl="sibTrans2D1" presStyleIdx="1" presStyleCnt="4"/>
      <dgm:spPr/>
      <dgm:t>
        <a:bodyPr/>
        <a:lstStyle/>
        <a:p>
          <a:endParaRPr lang="en-IN"/>
        </a:p>
      </dgm:t>
    </dgm:pt>
    <dgm:pt modelId="{592E7BFB-BCA8-4A4C-9F34-E7E4E4D02BC2}" type="pres">
      <dgm:prSet presAssocID="{221676A0-BD03-418E-A0AE-2A4A565D5746}" presName="connectorText" presStyleLbl="sibTrans2D1" presStyleIdx="1" presStyleCnt="4"/>
      <dgm:spPr/>
      <dgm:t>
        <a:bodyPr/>
        <a:lstStyle/>
        <a:p>
          <a:endParaRPr lang="en-IN"/>
        </a:p>
      </dgm:t>
    </dgm:pt>
    <dgm:pt modelId="{344041F5-0DD9-47A6-A15E-B4C5C7227DD9}" type="pres">
      <dgm:prSet presAssocID="{0B3F6683-6406-4D36-BB2F-03C3704C5C3C}" presName="node" presStyleLbl="node1" presStyleIdx="1" presStyleCnt="4" custScaleX="134765" custRadScaleRad="128377" custRadScaleInc="-1655">
        <dgm:presLayoutVars>
          <dgm:bulletEnabled val="1"/>
        </dgm:presLayoutVars>
      </dgm:prSet>
      <dgm:spPr>
        <a:prstGeom prst="rect">
          <a:avLst/>
        </a:prstGeom>
      </dgm:spPr>
      <dgm:t>
        <a:bodyPr/>
        <a:lstStyle/>
        <a:p>
          <a:endParaRPr lang="en-IN"/>
        </a:p>
      </dgm:t>
    </dgm:pt>
    <dgm:pt modelId="{CAABBA6C-B6CC-42B2-A80A-280488CE69AB}" type="pres">
      <dgm:prSet presAssocID="{72D5C37B-BE1D-4E50-BF0E-4E16DECDD502}" presName="parTrans" presStyleLbl="sibTrans2D1" presStyleIdx="2" presStyleCnt="4"/>
      <dgm:spPr/>
      <dgm:t>
        <a:bodyPr/>
        <a:lstStyle/>
        <a:p>
          <a:endParaRPr lang="en-IN"/>
        </a:p>
      </dgm:t>
    </dgm:pt>
    <dgm:pt modelId="{31E7D31A-2053-49B1-8DB9-D9D32D9943AC}" type="pres">
      <dgm:prSet presAssocID="{72D5C37B-BE1D-4E50-BF0E-4E16DECDD502}" presName="connectorText" presStyleLbl="sibTrans2D1" presStyleIdx="2" presStyleCnt="4"/>
      <dgm:spPr/>
      <dgm:t>
        <a:bodyPr/>
        <a:lstStyle/>
        <a:p>
          <a:endParaRPr lang="en-IN"/>
        </a:p>
      </dgm:t>
    </dgm:pt>
    <dgm:pt modelId="{D173D613-C2B4-4C29-A865-A2637A4823D0}" type="pres">
      <dgm:prSet presAssocID="{5F67175E-CEA1-4A45-9104-0FE463DD4A20}" presName="node" presStyleLbl="node1" presStyleIdx="2" presStyleCnt="4" custScaleX="179029">
        <dgm:presLayoutVars>
          <dgm:bulletEnabled val="1"/>
        </dgm:presLayoutVars>
      </dgm:prSet>
      <dgm:spPr>
        <a:prstGeom prst="rect">
          <a:avLst/>
        </a:prstGeom>
      </dgm:spPr>
      <dgm:t>
        <a:bodyPr/>
        <a:lstStyle/>
        <a:p>
          <a:endParaRPr lang="en-IN"/>
        </a:p>
      </dgm:t>
    </dgm:pt>
    <dgm:pt modelId="{AF3806F1-3194-4916-9A0E-AFB5DB9FA9ED}" type="pres">
      <dgm:prSet presAssocID="{035630FE-C0EC-47D9-B942-3B60B0A0D1FD}" presName="parTrans" presStyleLbl="sibTrans2D1" presStyleIdx="3" presStyleCnt="4"/>
      <dgm:spPr/>
      <dgm:t>
        <a:bodyPr/>
        <a:lstStyle/>
        <a:p>
          <a:endParaRPr lang="en-IN"/>
        </a:p>
      </dgm:t>
    </dgm:pt>
    <dgm:pt modelId="{8A5480ED-0A37-4A85-B7D7-A82CCDEB58A0}" type="pres">
      <dgm:prSet presAssocID="{035630FE-C0EC-47D9-B942-3B60B0A0D1FD}" presName="connectorText" presStyleLbl="sibTrans2D1" presStyleIdx="3" presStyleCnt="4"/>
      <dgm:spPr/>
      <dgm:t>
        <a:bodyPr/>
        <a:lstStyle/>
        <a:p>
          <a:endParaRPr lang="en-IN"/>
        </a:p>
      </dgm:t>
    </dgm:pt>
    <dgm:pt modelId="{2F67699D-B663-4BC7-ABA6-FB231A0FD7B5}" type="pres">
      <dgm:prSet presAssocID="{2A73E179-BD17-489B-BF4D-B78365200169}" presName="node" presStyleLbl="node1" presStyleIdx="3" presStyleCnt="4" custScaleX="126752" custRadScaleRad="121693" custRadScaleInc="582">
        <dgm:presLayoutVars>
          <dgm:bulletEnabled val="1"/>
        </dgm:presLayoutVars>
      </dgm:prSet>
      <dgm:spPr>
        <a:prstGeom prst="rect">
          <a:avLst/>
        </a:prstGeom>
      </dgm:spPr>
      <dgm:t>
        <a:bodyPr/>
        <a:lstStyle/>
        <a:p>
          <a:endParaRPr lang="en-IN"/>
        </a:p>
      </dgm:t>
    </dgm:pt>
  </dgm:ptLst>
  <dgm:cxnLst>
    <dgm:cxn modelId="{07731CAA-DCCE-41BE-859E-758EED0D5FC6}" srcId="{8DFB4274-0899-4F75-AFE7-EC6148949746}" destId="{4B300AC3-31B0-45D7-9260-370ADC22C454}" srcOrd="0" destOrd="0" parTransId="{79DB6DD2-CB3E-4902-BACB-56680D795359}" sibTransId="{21230E14-7F1C-420E-8705-7EBE00B60A3F}"/>
    <dgm:cxn modelId="{411EC876-E81C-4B67-9E3D-959FCEABDAF2}" type="presOf" srcId="{4529C7EB-0170-4AA5-93BC-960E1783E996}" destId="{5C968C4F-BEBF-4EDA-A3B6-505E2163048C}" srcOrd="0" destOrd="0" presId="urn:microsoft.com/office/officeart/2005/8/layout/radial5"/>
    <dgm:cxn modelId="{DCD34576-A453-48E2-BD36-8933F86DED5E}" type="presOf" srcId="{79DB6DD2-CB3E-4902-BACB-56680D795359}" destId="{E987B460-8E73-454B-9DE8-1620766D89F1}" srcOrd="0" destOrd="0" presId="urn:microsoft.com/office/officeart/2005/8/layout/radial5"/>
    <dgm:cxn modelId="{BA33257C-1A73-4509-AEC3-21A72669FFF1}" type="presOf" srcId="{4B300AC3-31B0-45D7-9260-370ADC22C454}" destId="{39F68BB8-92A1-48E0-AB31-2DB85E925DD9}" srcOrd="0" destOrd="0" presId="urn:microsoft.com/office/officeart/2005/8/layout/radial5"/>
    <dgm:cxn modelId="{2707239A-7426-402B-9B85-E741447805AA}" type="presOf" srcId="{035630FE-C0EC-47D9-B942-3B60B0A0D1FD}" destId="{8A5480ED-0A37-4A85-B7D7-A82CCDEB58A0}" srcOrd="1" destOrd="0" presId="urn:microsoft.com/office/officeart/2005/8/layout/radial5"/>
    <dgm:cxn modelId="{EA0404A0-8CAD-4EC5-A77E-D4DABE06264A}" type="presOf" srcId="{2A73E179-BD17-489B-BF4D-B78365200169}" destId="{2F67699D-B663-4BC7-ABA6-FB231A0FD7B5}" srcOrd="0" destOrd="0" presId="urn:microsoft.com/office/officeart/2005/8/layout/radial5"/>
    <dgm:cxn modelId="{4073332A-ACC7-4481-BCB1-95F20F3046BE}" type="presOf" srcId="{5F67175E-CEA1-4A45-9104-0FE463DD4A20}" destId="{D173D613-C2B4-4C29-A865-A2637A4823D0}" srcOrd="0" destOrd="0" presId="urn:microsoft.com/office/officeart/2005/8/layout/radial5"/>
    <dgm:cxn modelId="{C25250C6-9434-465E-B4D5-C66C4104C837}" srcId="{8DFB4274-0899-4F75-AFE7-EC6148949746}" destId="{5F67175E-CEA1-4A45-9104-0FE463DD4A20}" srcOrd="2" destOrd="0" parTransId="{72D5C37B-BE1D-4E50-BF0E-4E16DECDD502}" sibTransId="{D4C55823-20E2-404B-B353-0F1321BA832B}"/>
    <dgm:cxn modelId="{41AE59C4-8575-4E9D-9BCC-27A8373E864D}" type="presOf" srcId="{79DB6DD2-CB3E-4902-BACB-56680D795359}" destId="{D12AF82F-80F8-418E-988A-D11EC50A4C2A}" srcOrd="1" destOrd="0" presId="urn:microsoft.com/office/officeart/2005/8/layout/radial5"/>
    <dgm:cxn modelId="{52DC6A3F-511A-49C1-BDEF-CF696DB4977F}" srcId="{8DFB4274-0899-4F75-AFE7-EC6148949746}" destId="{2A73E179-BD17-489B-BF4D-B78365200169}" srcOrd="3" destOrd="0" parTransId="{035630FE-C0EC-47D9-B942-3B60B0A0D1FD}" sibTransId="{EC3C8E60-E8D5-4985-A8DC-32CC023BE797}"/>
    <dgm:cxn modelId="{102A8A8D-7200-46AB-881B-2F50583C7329}" srcId="{4529C7EB-0170-4AA5-93BC-960E1783E996}" destId="{8DFB4274-0899-4F75-AFE7-EC6148949746}" srcOrd="0" destOrd="0" parTransId="{3626AF6D-8DF5-4CFE-88E8-B6936944A905}" sibTransId="{3C7F2450-9E1F-4B81-8474-C8247E40D518}"/>
    <dgm:cxn modelId="{B0E0B80C-65E6-435E-86D4-4E972D57C476}" type="presOf" srcId="{8DFB4274-0899-4F75-AFE7-EC6148949746}" destId="{D560AF6A-64C8-4E9F-A25D-124597BC7508}" srcOrd="0" destOrd="0" presId="urn:microsoft.com/office/officeart/2005/8/layout/radial5"/>
    <dgm:cxn modelId="{0B6A4389-5333-47C0-85F9-E8B721142355}" type="presOf" srcId="{72D5C37B-BE1D-4E50-BF0E-4E16DECDD502}" destId="{CAABBA6C-B6CC-42B2-A80A-280488CE69AB}" srcOrd="0" destOrd="0" presId="urn:microsoft.com/office/officeart/2005/8/layout/radial5"/>
    <dgm:cxn modelId="{04C4E2A8-C2D2-451F-944B-06C3CBC6C8E8}" type="presOf" srcId="{221676A0-BD03-418E-A0AE-2A4A565D5746}" destId="{CC388B7F-261B-4A15-B7AB-CC2C9543D4EF}" srcOrd="0" destOrd="0" presId="urn:microsoft.com/office/officeart/2005/8/layout/radial5"/>
    <dgm:cxn modelId="{BA5302A7-FD46-408B-A26B-6EC2C5A201F5}" srcId="{8DFB4274-0899-4F75-AFE7-EC6148949746}" destId="{0B3F6683-6406-4D36-BB2F-03C3704C5C3C}" srcOrd="1" destOrd="0" parTransId="{221676A0-BD03-418E-A0AE-2A4A565D5746}" sibTransId="{96147BB9-AD57-4FA1-A07F-9A47696D7B61}"/>
    <dgm:cxn modelId="{C332E9BC-B191-45CF-B505-47FA6574DC9C}" type="presOf" srcId="{035630FE-C0EC-47D9-B942-3B60B0A0D1FD}" destId="{AF3806F1-3194-4916-9A0E-AFB5DB9FA9ED}" srcOrd="0" destOrd="0" presId="urn:microsoft.com/office/officeart/2005/8/layout/radial5"/>
    <dgm:cxn modelId="{476EDAD8-BC0C-4546-86EF-56C81703D26C}" type="presOf" srcId="{221676A0-BD03-418E-A0AE-2A4A565D5746}" destId="{592E7BFB-BCA8-4A4C-9F34-E7E4E4D02BC2}" srcOrd="1" destOrd="0" presId="urn:microsoft.com/office/officeart/2005/8/layout/radial5"/>
    <dgm:cxn modelId="{0B3B39DD-154D-4D82-8F53-EE201496BB25}" type="presOf" srcId="{0B3F6683-6406-4D36-BB2F-03C3704C5C3C}" destId="{344041F5-0DD9-47A6-A15E-B4C5C7227DD9}" srcOrd="0" destOrd="0" presId="urn:microsoft.com/office/officeart/2005/8/layout/radial5"/>
    <dgm:cxn modelId="{0590E862-5161-4042-9C2F-8CBBC673887F}" type="presOf" srcId="{72D5C37B-BE1D-4E50-BF0E-4E16DECDD502}" destId="{31E7D31A-2053-49B1-8DB9-D9D32D9943AC}" srcOrd="1" destOrd="0" presId="urn:microsoft.com/office/officeart/2005/8/layout/radial5"/>
    <dgm:cxn modelId="{E8D9F0F8-296B-4793-8FB3-2DF520D2CCE0}" type="presParOf" srcId="{5C968C4F-BEBF-4EDA-A3B6-505E2163048C}" destId="{D560AF6A-64C8-4E9F-A25D-124597BC7508}" srcOrd="0" destOrd="0" presId="urn:microsoft.com/office/officeart/2005/8/layout/radial5"/>
    <dgm:cxn modelId="{D82715BC-D1CC-462D-90BB-D5DB65977405}" type="presParOf" srcId="{5C968C4F-BEBF-4EDA-A3B6-505E2163048C}" destId="{E987B460-8E73-454B-9DE8-1620766D89F1}" srcOrd="1" destOrd="0" presId="urn:microsoft.com/office/officeart/2005/8/layout/radial5"/>
    <dgm:cxn modelId="{1C68AB2F-2937-417D-86D0-226D45529FDC}" type="presParOf" srcId="{E987B460-8E73-454B-9DE8-1620766D89F1}" destId="{D12AF82F-80F8-418E-988A-D11EC50A4C2A}" srcOrd="0" destOrd="0" presId="urn:microsoft.com/office/officeart/2005/8/layout/radial5"/>
    <dgm:cxn modelId="{56110D3D-0D79-4618-8715-50615FCCDB6B}" type="presParOf" srcId="{5C968C4F-BEBF-4EDA-A3B6-505E2163048C}" destId="{39F68BB8-92A1-48E0-AB31-2DB85E925DD9}" srcOrd="2" destOrd="0" presId="urn:microsoft.com/office/officeart/2005/8/layout/radial5"/>
    <dgm:cxn modelId="{7397549E-17E6-4CA9-9C05-948E7322C8DB}" type="presParOf" srcId="{5C968C4F-BEBF-4EDA-A3B6-505E2163048C}" destId="{CC388B7F-261B-4A15-B7AB-CC2C9543D4EF}" srcOrd="3" destOrd="0" presId="urn:microsoft.com/office/officeart/2005/8/layout/radial5"/>
    <dgm:cxn modelId="{F0434F69-30BD-48B8-BB35-091A480D9DFF}" type="presParOf" srcId="{CC388B7F-261B-4A15-B7AB-CC2C9543D4EF}" destId="{592E7BFB-BCA8-4A4C-9F34-E7E4E4D02BC2}" srcOrd="0" destOrd="0" presId="urn:microsoft.com/office/officeart/2005/8/layout/radial5"/>
    <dgm:cxn modelId="{3AF02744-2374-4056-A131-C35A9FFEB1CE}" type="presParOf" srcId="{5C968C4F-BEBF-4EDA-A3B6-505E2163048C}" destId="{344041F5-0DD9-47A6-A15E-B4C5C7227DD9}" srcOrd="4" destOrd="0" presId="urn:microsoft.com/office/officeart/2005/8/layout/radial5"/>
    <dgm:cxn modelId="{14CDD18D-E14F-45AC-BDA4-883CA9F9E83A}" type="presParOf" srcId="{5C968C4F-BEBF-4EDA-A3B6-505E2163048C}" destId="{CAABBA6C-B6CC-42B2-A80A-280488CE69AB}" srcOrd="5" destOrd="0" presId="urn:microsoft.com/office/officeart/2005/8/layout/radial5"/>
    <dgm:cxn modelId="{8E37B792-3D01-4E3F-89B3-8CA526039D48}" type="presParOf" srcId="{CAABBA6C-B6CC-42B2-A80A-280488CE69AB}" destId="{31E7D31A-2053-49B1-8DB9-D9D32D9943AC}" srcOrd="0" destOrd="0" presId="urn:microsoft.com/office/officeart/2005/8/layout/radial5"/>
    <dgm:cxn modelId="{DD7FB907-369A-495E-A932-B010193017C1}" type="presParOf" srcId="{5C968C4F-BEBF-4EDA-A3B6-505E2163048C}" destId="{D173D613-C2B4-4C29-A865-A2637A4823D0}" srcOrd="6" destOrd="0" presId="urn:microsoft.com/office/officeart/2005/8/layout/radial5"/>
    <dgm:cxn modelId="{C1AF6921-E194-4566-820F-94AF0BDEDCCD}" type="presParOf" srcId="{5C968C4F-BEBF-4EDA-A3B6-505E2163048C}" destId="{AF3806F1-3194-4916-9A0E-AFB5DB9FA9ED}" srcOrd="7" destOrd="0" presId="urn:microsoft.com/office/officeart/2005/8/layout/radial5"/>
    <dgm:cxn modelId="{209530FB-FBF0-4FF9-9A5F-31F924E537BB}" type="presParOf" srcId="{AF3806F1-3194-4916-9A0E-AFB5DB9FA9ED}" destId="{8A5480ED-0A37-4A85-B7D7-A82CCDEB58A0}" srcOrd="0" destOrd="0" presId="urn:microsoft.com/office/officeart/2005/8/layout/radial5"/>
    <dgm:cxn modelId="{14EFB4DD-761B-416F-BE38-A86AAA9E08CA}" type="presParOf" srcId="{5C968C4F-BEBF-4EDA-A3B6-505E2163048C}" destId="{2F67699D-B663-4BC7-ABA6-FB231A0FD7B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14A83-1166-4F1F-B28E-F0C1D190DC7F}">
      <dsp:nvSpPr>
        <dsp:cNvPr id="0" name=""/>
        <dsp:cNvSpPr/>
      </dsp:nvSpPr>
      <dsp:spPr>
        <a:xfrm>
          <a:off x="3805791" y="2242316"/>
          <a:ext cx="3284121" cy="2465436"/>
        </a:xfrm>
        <a:prstGeom prst="hexagon">
          <a:avLst>
            <a:gd name="adj" fmla="val 28570"/>
            <a:gd name="vf" fmla="val 11547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u="sng" kern="1200" dirty="0">
              <a:latin typeface="Candara" panose="020E0502030303020204" pitchFamily="34" charset="0"/>
            </a:rPr>
            <a:t>6 Pillars Of </a:t>
          </a:r>
        </a:p>
        <a:p>
          <a:pPr lvl="0" algn="ctr" defTabSz="1066800">
            <a:lnSpc>
              <a:spcPct val="90000"/>
            </a:lnSpc>
            <a:spcBef>
              <a:spcPct val="0"/>
            </a:spcBef>
            <a:spcAft>
              <a:spcPct val="35000"/>
            </a:spcAft>
          </a:pPr>
          <a:r>
            <a:rPr lang="en-IN" sz="2400" b="1" u="sng" kern="1200" dirty="0">
              <a:latin typeface="Candara" panose="020E0502030303020204" pitchFamily="34" charset="0"/>
            </a:rPr>
            <a:t>Natural Farming</a:t>
          </a:r>
          <a:endParaRPr lang="en-US" sz="2400" b="1" u="sng" kern="1200" dirty="0">
            <a:latin typeface="Candara" panose="020E0502030303020204" pitchFamily="34" charset="0"/>
          </a:endParaRPr>
        </a:p>
      </dsp:txBody>
      <dsp:txXfrm>
        <a:off x="4314259" y="2624030"/>
        <a:ext cx="2267185" cy="1702008"/>
      </dsp:txXfrm>
    </dsp:sp>
    <dsp:sp modelId="{916C80FC-4B52-4C8B-9DBC-65569CC7BE4E}">
      <dsp:nvSpPr>
        <dsp:cNvPr id="0" name=""/>
        <dsp:cNvSpPr/>
      </dsp:nvSpPr>
      <dsp:spPr>
        <a:xfrm>
          <a:off x="5792717" y="1062771"/>
          <a:ext cx="1075327" cy="9265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C9A74-EC92-4AD4-A28B-65C6FEACCD5D}">
      <dsp:nvSpPr>
        <dsp:cNvPr id="0" name=""/>
        <dsp:cNvSpPr/>
      </dsp:nvSpPr>
      <dsp:spPr>
        <a:xfrm>
          <a:off x="4283795" y="0"/>
          <a:ext cx="2335622" cy="2020587"/>
        </a:xfrm>
        <a:prstGeom prst="hexagon">
          <a:avLst>
            <a:gd name="adj" fmla="val 28570"/>
            <a:gd name="vf" fmla="val 115470"/>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Font typeface="Arial" panose="020B0604020202020204" pitchFamily="34" charset="0"/>
            <a:buNone/>
          </a:pPr>
          <a:r>
            <a:rPr lang="en-IN" sz="1800" b="1" u="sng" kern="1200" dirty="0">
              <a:latin typeface="Candara" panose="020E0502030303020204" pitchFamily="34" charset="0"/>
            </a:rPr>
            <a:t>Soil Health</a:t>
          </a:r>
          <a:r>
            <a:rPr lang="en-IN" sz="1800" b="1" kern="1200" dirty="0">
              <a:latin typeface="Candara" panose="020E0502030303020204" pitchFamily="34" charset="0"/>
            </a:rPr>
            <a:t>  </a:t>
          </a:r>
          <a:r>
            <a:rPr lang="en-IN" sz="1800" kern="1200" dirty="0">
              <a:latin typeface="Candara" panose="020E0502030303020204" pitchFamily="34" charset="0"/>
            </a:rPr>
            <a:t/>
          </a:r>
          <a:br>
            <a:rPr lang="en-IN" sz="1800" kern="1200" dirty="0">
              <a:latin typeface="Candara" panose="020E0502030303020204" pitchFamily="34" charset="0"/>
            </a:rPr>
          </a:br>
          <a:r>
            <a:rPr lang="en-IN" sz="1800" kern="1200" dirty="0">
              <a:latin typeface="Candara" panose="020E0502030303020204" pitchFamily="34" charset="0"/>
            </a:rPr>
            <a:t>Using the right Techniques, Natural Pest Management</a:t>
          </a:r>
          <a:endParaRPr lang="en-US" sz="1800" kern="1200" dirty="0">
            <a:latin typeface="Candara" panose="020E0502030303020204" pitchFamily="34" charset="0"/>
          </a:endParaRPr>
        </a:p>
      </dsp:txBody>
      <dsp:txXfrm>
        <a:off x="4670857" y="334854"/>
        <a:ext cx="1561498" cy="1350879"/>
      </dsp:txXfrm>
    </dsp:sp>
    <dsp:sp modelId="{5CE19A14-F65C-4906-BD36-4A1575C4A5FD}">
      <dsp:nvSpPr>
        <dsp:cNvPr id="0" name=""/>
        <dsp:cNvSpPr/>
      </dsp:nvSpPr>
      <dsp:spPr>
        <a:xfrm>
          <a:off x="7047708" y="2794902"/>
          <a:ext cx="1075327" cy="9265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21F13-ABA5-422D-B6A8-B672AC70509A}">
      <dsp:nvSpPr>
        <dsp:cNvPr id="0" name=""/>
        <dsp:cNvSpPr/>
      </dsp:nvSpPr>
      <dsp:spPr>
        <a:xfrm>
          <a:off x="6425832" y="1216286"/>
          <a:ext cx="2335622" cy="2020587"/>
        </a:xfrm>
        <a:prstGeom prst="hexagon">
          <a:avLst>
            <a:gd name="adj" fmla="val 28570"/>
            <a:gd name="vf" fmla="val 115470"/>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u="sng" kern="1200" dirty="0">
              <a:latin typeface="Candara" panose="020E0502030303020204" pitchFamily="34" charset="0"/>
            </a:rPr>
            <a:t>Gaushala</a:t>
          </a:r>
          <a:r>
            <a:rPr lang="en-IN" sz="1800" kern="1200" dirty="0">
              <a:latin typeface="Candara" panose="020E0502030303020204" pitchFamily="34" charset="0"/>
            </a:rPr>
            <a:t/>
          </a:r>
          <a:br>
            <a:rPr lang="en-IN" sz="1800" kern="1200" dirty="0">
              <a:latin typeface="Candara" panose="020E0502030303020204" pitchFamily="34" charset="0"/>
            </a:rPr>
          </a:br>
          <a:r>
            <a:rPr lang="en-IN" sz="1800" kern="1200" dirty="0">
              <a:latin typeface="Candara" panose="020E0502030303020204" pitchFamily="34" charset="0"/>
            </a:rPr>
            <a:t>Integrate Gaushalas beyond dairy </a:t>
          </a:r>
          <a:r>
            <a:rPr lang="en-IN" sz="1800" kern="1200" dirty="0" err="1">
              <a:latin typeface="Candara" panose="020E0502030303020204" pitchFamily="34" charset="0"/>
            </a:rPr>
            <a:t>Gobar</a:t>
          </a:r>
          <a:r>
            <a:rPr lang="en-IN" sz="1800" kern="1200" dirty="0">
              <a:latin typeface="Candara" panose="020E0502030303020204" pitchFamily="34" charset="0"/>
            </a:rPr>
            <a:t>, </a:t>
          </a:r>
          <a:r>
            <a:rPr lang="en-IN" sz="1800" kern="1200" dirty="0" err="1">
              <a:latin typeface="Candara" panose="020E0502030303020204" pitchFamily="34" charset="0"/>
            </a:rPr>
            <a:t>GoMutra</a:t>
          </a:r>
          <a:r>
            <a:rPr lang="en-IN" sz="1800" kern="1200" dirty="0">
              <a:latin typeface="Candara" panose="020E0502030303020204" pitchFamily="34" charset="0"/>
            </a:rPr>
            <a:t> Biogas etc.</a:t>
          </a:r>
          <a:endParaRPr lang="en-US" sz="1800" kern="1200" dirty="0">
            <a:latin typeface="Candara" panose="020E0502030303020204" pitchFamily="34" charset="0"/>
          </a:endParaRPr>
        </a:p>
      </dsp:txBody>
      <dsp:txXfrm>
        <a:off x="6812894" y="1551140"/>
        <a:ext cx="1561498" cy="1350879"/>
      </dsp:txXfrm>
    </dsp:sp>
    <dsp:sp modelId="{B7CD261F-8A5E-40C5-8D19-D6DCFBB1183A}">
      <dsp:nvSpPr>
        <dsp:cNvPr id="0" name=""/>
        <dsp:cNvSpPr/>
      </dsp:nvSpPr>
      <dsp:spPr>
        <a:xfrm>
          <a:off x="6175911" y="4750152"/>
          <a:ext cx="1075327" cy="9265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1A3D9-823F-49F1-9682-95BDF75D7B51}">
      <dsp:nvSpPr>
        <dsp:cNvPr id="0" name=""/>
        <dsp:cNvSpPr/>
      </dsp:nvSpPr>
      <dsp:spPr>
        <a:xfrm>
          <a:off x="6412589" y="3685990"/>
          <a:ext cx="2335622" cy="2020587"/>
        </a:xfrm>
        <a:prstGeom prst="hexagon">
          <a:avLst>
            <a:gd name="adj" fmla="val 28570"/>
            <a:gd name="vf" fmla="val 11547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u="sng" kern="1200" dirty="0">
              <a:latin typeface="Candara" panose="020E0502030303020204" pitchFamily="34" charset="0"/>
            </a:rPr>
            <a:t>Beekeeping</a:t>
          </a:r>
          <a:r>
            <a:rPr lang="en-IN" sz="1800" kern="1200" dirty="0">
              <a:latin typeface="Candara" panose="020E0502030303020204" pitchFamily="34" charset="0"/>
            </a:rPr>
            <a:t/>
          </a:r>
          <a:br>
            <a:rPr lang="en-IN" sz="1800" kern="1200" dirty="0">
              <a:latin typeface="Candara" panose="020E0502030303020204" pitchFamily="34" charset="0"/>
            </a:rPr>
          </a:br>
          <a:r>
            <a:rPr lang="en-IN" sz="1800" kern="1200" dirty="0">
              <a:latin typeface="Candara" panose="020E0502030303020204" pitchFamily="34" charset="0"/>
            </a:rPr>
            <a:t>Enhance Pollination</a:t>
          </a:r>
          <a:endParaRPr lang="en-US" sz="1800" kern="1200" dirty="0">
            <a:latin typeface="Candara" panose="020E0502030303020204" pitchFamily="34" charset="0"/>
          </a:endParaRPr>
        </a:p>
      </dsp:txBody>
      <dsp:txXfrm>
        <a:off x="6799651" y="4020844"/>
        <a:ext cx="1561498" cy="1350879"/>
      </dsp:txXfrm>
    </dsp:sp>
    <dsp:sp modelId="{25E2E5BE-D359-4114-9A90-31CFC4628669}">
      <dsp:nvSpPr>
        <dsp:cNvPr id="0" name=""/>
        <dsp:cNvSpPr/>
      </dsp:nvSpPr>
      <dsp:spPr>
        <a:xfrm>
          <a:off x="4013322" y="4953115"/>
          <a:ext cx="1075327" cy="9265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883769-D97D-4D04-B833-2B1CF9A48C9E}">
      <dsp:nvSpPr>
        <dsp:cNvPr id="0" name=""/>
        <dsp:cNvSpPr/>
      </dsp:nvSpPr>
      <dsp:spPr>
        <a:xfrm>
          <a:off x="4270552" y="4930177"/>
          <a:ext cx="2335622" cy="2020587"/>
        </a:xfrm>
        <a:prstGeom prst="hexagon">
          <a:avLst>
            <a:gd name="adj" fmla="val 28570"/>
            <a:gd name="vf" fmla="val 115470"/>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u="sng" kern="1200" dirty="0">
              <a:latin typeface="Candara" panose="020E0502030303020204" pitchFamily="34" charset="0"/>
            </a:rPr>
            <a:t>Desi Beej</a:t>
          </a:r>
        </a:p>
        <a:p>
          <a:pPr lvl="0" algn="ctr" defTabSz="800100">
            <a:lnSpc>
              <a:spcPct val="90000"/>
            </a:lnSpc>
            <a:spcBef>
              <a:spcPct val="0"/>
            </a:spcBef>
            <a:spcAft>
              <a:spcPct val="35000"/>
            </a:spcAft>
          </a:pPr>
          <a:r>
            <a:rPr lang="en-US" sz="1800" kern="1200" dirty="0">
              <a:latin typeface="Candara" panose="020E0502030303020204" pitchFamily="34" charset="0"/>
            </a:rPr>
            <a:t>Desi Beej conservation,  Exchange</a:t>
          </a:r>
          <a:br>
            <a:rPr lang="en-US" sz="1800" kern="1200" dirty="0">
              <a:latin typeface="Candara" panose="020E0502030303020204" pitchFamily="34" charset="0"/>
            </a:rPr>
          </a:br>
          <a:r>
            <a:rPr lang="en-US" sz="1800" kern="1200" dirty="0">
              <a:latin typeface="Candara" panose="020E0502030303020204" pitchFamily="34" charset="0"/>
            </a:rPr>
            <a:t>and Selling Network</a:t>
          </a:r>
        </a:p>
      </dsp:txBody>
      <dsp:txXfrm>
        <a:off x="4657614" y="5265031"/>
        <a:ext cx="1561498" cy="1350879"/>
      </dsp:txXfrm>
    </dsp:sp>
    <dsp:sp modelId="{C7D0A4BE-9BF6-4BF3-80D2-0C4B06F920D1}">
      <dsp:nvSpPr>
        <dsp:cNvPr id="0" name=""/>
        <dsp:cNvSpPr/>
      </dsp:nvSpPr>
      <dsp:spPr>
        <a:xfrm>
          <a:off x="2737780" y="3221679"/>
          <a:ext cx="1075327" cy="9265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25C78-D25E-4AFC-884F-83CED9AED279}">
      <dsp:nvSpPr>
        <dsp:cNvPr id="0" name=""/>
        <dsp:cNvSpPr/>
      </dsp:nvSpPr>
      <dsp:spPr>
        <a:xfrm>
          <a:off x="2118571" y="3687380"/>
          <a:ext cx="2335622" cy="2020587"/>
        </a:xfrm>
        <a:prstGeom prst="hexagon">
          <a:avLst>
            <a:gd name="adj" fmla="val 28570"/>
            <a:gd name="vf" fmla="val 11547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u="sng" kern="1200" dirty="0">
              <a:latin typeface="Candara" panose="020E0502030303020204" pitchFamily="34" charset="0"/>
            </a:rPr>
            <a:t>Food Forest &amp; Increase Biodiversity</a:t>
          </a:r>
          <a:endParaRPr lang="en-US" sz="1800" b="1" u="sng" kern="1200" dirty="0">
            <a:latin typeface="Candara" panose="020E0502030303020204" pitchFamily="34" charset="0"/>
          </a:endParaRPr>
        </a:p>
      </dsp:txBody>
      <dsp:txXfrm>
        <a:off x="2505633" y="4022234"/>
        <a:ext cx="1561498" cy="1350879"/>
      </dsp:txXfrm>
    </dsp:sp>
    <dsp:sp modelId="{EEDC2B3C-25FA-484D-9C90-303E24D653C1}">
      <dsp:nvSpPr>
        <dsp:cNvPr id="0" name=""/>
        <dsp:cNvSpPr/>
      </dsp:nvSpPr>
      <dsp:spPr>
        <a:xfrm>
          <a:off x="2118571" y="1240016"/>
          <a:ext cx="2335622" cy="2020587"/>
        </a:xfrm>
        <a:prstGeom prst="hexagon">
          <a:avLst>
            <a:gd name="adj" fmla="val 28570"/>
            <a:gd name="vf" fmla="val 11547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u="sng" kern="1200" dirty="0">
              <a:latin typeface="Candara" panose="020E0502030303020204" pitchFamily="34" charset="0"/>
            </a:rPr>
            <a:t>Water Conservation</a:t>
          </a:r>
          <a:r>
            <a:rPr lang="en-IN" sz="1800" kern="1200" dirty="0">
              <a:latin typeface="Candara" panose="020E0502030303020204" pitchFamily="34" charset="0"/>
            </a:rPr>
            <a:t/>
          </a:r>
          <a:br>
            <a:rPr lang="en-IN" sz="1800" kern="1200" dirty="0">
              <a:latin typeface="Candara" panose="020E0502030303020204" pitchFamily="34" charset="0"/>
            </a:rPr>
          </a:br>
          <a:r>
            <a:rPr lang="en-IN" sz="1800" kern="1200" dirty="0">
              <a:latin typeface="Candara" panose="020E0502030303020204" pitchFamily="34" charset="0"/>
            </a:rPr>
            <a:t>Water Harvesting</a:t>
          </a:r>
          <a:endParaRPr lang="en-US" sz="1800" kern="1200" dirty="0">
            <a:latin typeface="Candara" panose="020E0502030303020204" pitchFamily="34" charset="0"/>
          </a:endParaRPr>
        </a:p>
      </dsp:txBody>
      <dsp:txXfrm>
        <a:off x="2505633" y="1574870"/>
        <a:ext cx="1561498" cy="135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C085D-3333-48C2-A2F8-C235613C47A8}">
      <dsp:nvSpPr>
        <dsp:cNvPr id="0" name=""/>
        <dsp:cNvSpPr/>
      </dsp:nvSpPr>
      <dsp:spPr>
        <a:xfrm>
          <a:off x="2104913" y="-5809"/>
          <a:ext cx="3578134" cy="1074722"/>
        </a:xfrm>
        <a:prstGeom prst="round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u="sng" kern="1200" dirty="0"/>
            <a:t>Biodiversity</a:t>
          </a:r>
        </a:p>
        <a:p>
          <a:pPr lvl="0" algn="ctr" defTabSz="622300">
            <a:lnSpc>
              <a:spcPct val="90000"/>
            </a:lnSpc>
            <a:spcBef>
              <a:spcPct val="0"/>
            </a:spcBef>
            <a:spcAft>
              <a:spcPct val="35000"/>
            </a:spcAft>
          </a:pPr>
          <a:r>
            <a:rPr lang="en-IN" sz="1400" kern="1200" dirty="0"/>
            <a:t>Grow different varieties of fruits, vegetables, pulses etc..</a:t>
          </a:r>
          <a:br>
            <a:rPr lang="en-IN" sz="1400" kern="1200" dirty="0"/>
          </a:br>
          <a:r>
            <a:rPr lang="en-IN" sz="1400" kern="1200" dirty="0"/>
            <a:t>Increase the vegetarian palette and decrease carbon footprint.</a:t>
          </a:r>
        </a:p>
      </dsp:txBody>
      <dsp:txXfrm>
        <a:off x="2157377" y="46655"/>
        <a:ext cx="3473206" cy="969794"/>
      </dsp:txXfrm>
    </dsp:sp>
    <dsp:sp modelId="{BABE6D75-C0A2-455F-8FB9-AF21667B56FC}">
      <dsp:nvSpPr>
        <dsp:cNvPr id="0" name=""/>
        <dsp:cNvSpPr/>
      </dsp:nvSpPr>
      <dsp:spPr>
        <a:xfrm>
          <a:off x="1412091" y="843491"/>
          <a:ext cx="4155929" cy="4155929"/>
        </a:xfrm>
        <a:custGeom>
          <a:avLst/>
          <a:gdLst/>
          <a:ahLst/>
          <a:cxnLst/>
          <a:rect l="0" t="0" r="0" b="0"/>
          <a:pathLst>
            <a:path>
              <a:moveTo>
                <a:pt x="3241212" y="356107"/>
              </a:moveTo>
              <a:arcTo wR="2077964" hR="2077964" stAng="18242525" swAng="131495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8C7CE0B-927B-44CE-ADDF-CD0C8CE7DAC4}">
      <dsp:nvSpPr>
        <dsp:cNvPr id="0" name=""/>
        <dsp:cNvSpPr/>
      </dsp:nvSpPr>
      <dsp:spPr>
        <a:xfrm>
          <a:off x="4304816" y="1980170"/>
          <a:ext cx="3334258" cy="1258692"/>
        </a:xfrm>
        <a:prstGeom prst="roundRect">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u="sng" kern="1200" dirty="0"/>
            <a:t>Nutrition</a:t>
          </a:r>
          <a:br>
            <a:rPr lang="en-IN" sz="1400" u="sng" kern="1200" dirty="0"/>
          </a:br>
          <a:r>
            <a:rPr lang="en-IN" sz="1400" u="none" kern="1200" dirty="0"/>
            <a:t>If Desi </a:t>
          </a:r>
          <a:r>
            <a:rPr lang="en-IN" sz="1400" u="none" kern="1200" dirty="0" err="1"/>
            <a:t>beej</a:t>
          </a:r>
          <a:r>
            <a:rPr lang="en-IN" sz="1400" u="none" kern="1200" dirty="0"/>
            <a:t> promotion, biodiversity and soil health is improved</a:t>
          </a:r>
        </a:p>
        <a:p>
          <a:pPr lvl="0" algn="ctr" defTabSz="622300">
            <a:lnSpc>
              <a:spcPct val="90000"/>
            </a:lnSpc>
            <a:spcBef>
              <a:spcPct val="0"/>
            </a:spcBef>
            <a:spcAft>
              <a:spcPct val="35000"/>
            </a:spcAft>
          </a:pPr>
          <a:r>
            <a:rPr lang="en-US" sz="1400" u="none" kern="1200" dirty="0"/>
            <a:t>Nutrition per Acre will Increase!</a:t>
          </a:r>
        </a:p>
      </dsp:txBody>
      <dsp:txXfrm>
        <a:off x="4366260" y="2041614"/>
        <a:ext cx="3211370" cy="1135804"/>
      </dsp:txXfrm>
    </dsp:sp>
    <dsp:sp modelId="{5301F55E-61DB-4DFC-B25E-8DC0B0492051}">
      <dsp:nvSpPr>
        <dsp:cNvPr id="0" name=""/>
        <dsp:cNvSpPr/>
      </dsp:nvSpPr>
      <dsp:spPr>
        <a:xfrm>
          <a:off x="1483212" y="91098"/>
          <a:ext cx="4155929" cy="4155929"/>
        </a:xfrm>
        <a:custGeom>
          <a:avLst/>
          <a:gdLst/>
          <a:ahLst/>
          <a:cxnLst/>
          <a:rect l="0" t="0" r="0" b="0"/>
          <a:pathLst>
            <a:path>
              <a:moveTo>
                <a:pt x="3747574" y="3315033"/>
              </a:moveTo>
              <a:arcTo wR="2077964" hR="2077964" stAng="2192158" swAng="1015685"/>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B25EEC-428B-46B6-992B-92D11E0EA50C}">
      <dsp:nvSpPr>
        <dsp:cNvPr id="0" name=""/>
        <dsp:cNvSpPr/>
      </dsp:nvSpPr>
      <dsp:spPr>
        <a:xfrm>
          <a:off x="2078413" y="3950484"/>
          <a:ext cx="3631135" cy="1473992"/>
        </a:xfrm>
        <a:prstGeom prst="round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u="sng" kern="1200" dirty="0"/>
            <a:t>Soil Health</a:t>
          </a:r>
        </a:p>
        <a:p>
          <a:pPr lvl="0" algn="ctr" defTabSz="622300">
            <a:lnSpc>
              <a:spcPct val="90000"/>
            </a:lnSpc>
            <a:spcBef>
              <a:spcPct val="0"/>
            </a:spcBef>
            <a:spcAft>
              <a:spcPct val="35000"/>
            </a:spcAft>
          </a:pPr>
          <a:r>
            <a:rPr lang="en-IN" sz="1400" kern="1200" dirty="0"/>
            <a:t>Reverse the after effects of WWII</a:t>
          </a:r>
        </a:p>
        <a:p>
          <a:pPr lvl="0" algn="ctr" defTabSz="622300">
            <a:lnSpc>
              <a:spcPct val="90000"/>
            </a:lnSpc>
            <a:spcBef>
              <a:spcPct val="0"/>
            </a:spcBef>
            <a:spcAft>
              <a:spcPct val="35000"/>
            </a:spcAft>
          </a:pPr>
          <a:r>
            <a:rPr lang="en-IN" sz="1400" kern="1200" dirty="0"/>
            <a:t>Carbon Sequestration</a:t>
          </a:r>
          <a:br>
            <a:rPr lang="en-IN" sz="1400" kern="1200" dirty="0"/>
          </a:br>
          <a:r>
            <a:rPr lang="en-IN" sz="1400" kern="1200" dirty="0"/>
            <a:t>Healthy soil- More Microbes, More Plants, More Nutrition</a:t>
          </a:r>
        </a:p>
        <a:p>
          <a:pPr lvl="0" algn="ctr" defTabSz="622300">
            <a:lnSpc>
              <a:spcPct val="90000"/>
            </a:lnSpc>
            <a:spcBef>
              <a:spcPct val="0"/>
            </a:spcBef>
            <a:spcAft>
              <a:spcPct val="35000"/>
            </a:spcAft>
          </a:pPr>
          <a:endParaRPr lang="en-IN" sz="1400" kern="1200" dirty="0"/>
        </a:p>
      </dsp:txBody>
      <dsp:txXfrm>
        <a:off x="2150367" y="4022438"/>
        <a:ext cx="3487227" cy="1330084"/>
      </dsp:txXfrm>
    </dsp:sp>
    <dsp:sp modelId="{4930F1E4-9973-4460-8B07-35AA46482CD1}">
      <dsp:nvSpPr>
        <dsp:cNvPr id="0" name=""/>
        <dsp:cNvSpPr/>
      </dsp:nvSpPr>
      <dsp:spPr>
        <a:xfrm>
          <a:off x="2148820" y="91098"/>
          <a:ext cx="4155929" cy="4155929"/>
        </a:xfrm>
        <a:custGeom>
          <a:avLst/>
          <a:gdLst/>
          <a:ahLst/>
          <a:cxnLst/>
          <a:rect l="0" t="0" r="0" b="0"/>
          <a:pathLst>
            <a:path>
              <a:moveTo>
                <a:pt x="840895" y="3747574"/>
              </a:moveTo>
              <a:arcTo wR="2077964" hR="2077964" stAng="7592158" swAng="1015685"/>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BD5D01-E1BF-400F-8D18-07C08F198BB0}">
      <dsp:nvSpPr>
        <dsp:cNvPr id="0" name=""/>
        <dsp:cNvSpPr/>
      </dsp:nvSpPr>
      <dsp:spPr>
        <a:xfrm>
          <a:off x="-267604" y="1980170"/>
          <a:ext cx="4167241" cy="1258692"/>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u="sng" kern="1200" dirty="0"/>
            <a:t>Desi Beej</a:t>
          </a:r>
        </a:p>
        <a:p>
          <a:pPr lvl="0" algn="ctr" defTabSz="622300">
            <a:lnSpc>
              <a:spcPct val="90000"/>
            </a:lnSpc>
            <a:spcBef>
              <a:spcPct val="0"/>
            </a:spcBef>
            <a:spcAft>
              <a:spcPct val="35000"/>
            </a:spcAft>
          </a:pPr>
          <a:r>
            <a:rPr lang="en-IN" sz="1400" kern="1200" dirty="0"/>
            <a:t>Prior to Green Rev. India was home to more than 1,20,000 varieties of just rice!</a:t>
          </a:r>
        </a:p>
        <a:p>
          <a:pPr lvl="0" algn="ctr" defTabSz="622300">
            <a:lnSpc>
              <a:spcPct val="90000"/>
            </a:lnSpc>
            <a:spcBef>
              <a:spcPct val="0"/>
            </a:spcBef>
            <a:spcAft>
              <a:spcPct val="35000"/>
            </a:spcAft>
          </a:pPr>
          <a:r>
            <a:rPr lang="en-IN" sz="1400" b="1" i="0" kern="1200" dirty="0"/>
            <a:t>Desi Beej needs less water and no pesticide or weedicides</a:t>
          </a:r>
          <a:endParaRPr lang="en-US" sz="1400" kern="1200" dirty="0"/>
        </a:p>
      </dsp:txBody>
      <dsp:txXfrm>
        <a:off x="-206160" y="2041614"/>
        <a:ext cx="4044353" cy="1135804"/>
      </dsp:txXfrm>
    </dsp:sp>
    <dsp:sp modelId="{B7726CF3-C89D-483C-8E1D-65464B833C3C}">
      <dsp:nvSpPr>
        <dsp:cNvPr id="0" name=""/>
        <dsp:cNvSpPr/>
      </dsp:nvSpPr>
      <dsp:spPr>
        <a:xfrm>
          <a:off x="2219941" y="843491"/>
          <a:ext cx="4155929" cy="4155929"/>
        </a:xfrm>
        <a:custGeom>
          <a:avLst/>
          <a:gdLst/>
          <a:ahLst/>
          <a:cxnLst/>
          <a:rect l="0" t="0" r="0" b="0"/>
          <a:pathLst>
            <a:path>
              <a:moveTo>
                <a:pt x="356107" y="914716"/>
              </a:moveTo>
              <a:arcTo wR="2077964" hR="2077964" stAng="12842525" swAng="131495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415147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280269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30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330538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669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2984732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76951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22343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161454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C2860-D851-47C4-AED4-AD21F79AD23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301285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9C2860-D851-47C4-AED4-AD21F79AD239}"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33260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9C2860-D851-47C4-AED4-AD21F79AD239}"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118108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9C2860-D851-47C4-AED4-AD21F79AD239}"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52758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C2860-D851-47C4-AED4-AD21F79AD239}"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226733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9C2860-D851-47C4-AED4-AD21F79AD239}"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74116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C2860-D851-47C4-AED4-AD21F79AD239}"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E0EF1-E9A8-4E5D-A4FB-BC8B1A146EC1}" type="slidenum">
              <a:rPr lang="en-US" smtClean="0"/>
              <a:t>‹#›</a:t>
            </a:fld>
            <a:endParaRPr lang="en-US"/>
          </a:p>
        </p:txBody>
      </p:sp>
    </p:spTree>
    <p:extLst>
      <p:ext uri="{BB962C8B-B14F-4D97-AF65-F5344CB8AC3E}">
        <p14:creationId xmlns:p14="http://schemas.microsoft.com/office/powerpoint/2010/main" val="180223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9C2860-D851-47C4-AED4-AD21F79AD239}" type="datetimeFigureOut">
              <a:rPr lang="en-US" smtClean="0"/>
              <a:t>10/21/2020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1E0EF1-E9A8-4E5D-A4FB-BC8B1A146EC1}" type="slidenum">
              <a:rPr lang="en-US" smtClean="0"/>
              <a:t>‹#›</a:t>
            </a:fld>
            <a:endParaRPr lang="en-US"/>
          </a:p>
        </p:txBody>
      </p:sp>
    </p:spTree>
    <p:extLst>
      <p:ext uri="{BB962C8B-B14F-4D97-AF65-F5344CB8AC3E}">
        <p14:creationId xmlns:p14="http://schemas.microsoft.com/office/powerpoint/2010/main" val="22404219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6.jpe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a:extLst>
              <a:ext uri="{FF2B5EF4-FFF2-40B4-BE49-F238E27FC236}">
                <a16:creationId xmlns:a16="http://schemas.microsoft.com/office/drawing/2014/main" xmlns="" id="{8A50CDDE-3DB5-4C6C-AD2E-6CA314384333}"/>
              </a:ext>
            </a:extLst>
          </p:cNvPr>
          <p:cNvPicPr>
            <a:picLocks noChangeAspect="1"/>
          </p:cNvPicPr>
          <p:nvPr/>
        </p:nvPicPr>
        <p:blipFill>
          <a:blip r:embed="rId2">
            <a:alphaModFix amt="55000"/>
          </a:blip>
          <a:stretch>
            <a:fillRect/>
          </a:stretch>
        </p:blipFill>
        <p:spPr>
          <a:xfrm>
            <a:off x="503582" y="2803023"/>
            <a:ext cx="5968780" cy="2152967"/>
          </a:xfrm>
          <a:prstGeom prst="rect">
            <a:avLst/>
          </a:prstGeom>
          <a:ln w="12700">
            <a:miter lim="400000"/>
          </a:ln>
        </p:spPr>
      </p:pic>
      <p:pic>
        <p:nvPicPr>
          <p:cNvPr id="5" name="image3.png">
            <a:extLst>
              <a:ext uri="{FF2B5EF4-FFF2-40B4-BE49-F238E27FC236}">
                <a16:creationId xmlns:a16="http://schemas.microsoft.com/office/drawing/2014/main" xmlns="" id="{0E696AC9-B385-4FF1-9EE7-8255DCC9A426}"/>
              </a:ext>
            </a:extLst>
          </p:cNvPr>
          <p:cNvPicPr>
            <a:picLocks noChangeAspect="1"/>
          </p:cNvPicPr>
          <p:nvPr/>
        </p:nvPicPr>
        <p:blipFill>
          <a:blip r:embed="rId3">
            <a:alphaModFix amt="74000"/>
          </a:blip>
          <a:stretch>
            <a:fillRect/>
          </a:stretch>
        </p:blipFill>
        <p:spPr>
          <a:xfrm>
            <a:off x="5937581" y="2786536"/>
            <a:ext cx="3881201" cy="2152968"/>
          </a:xfrm>
          <a:prstGeom prst="rect">
            <a:avLst/>
          </a:prstGeom>
          <a:ln w="12700">
            <a:miter lim="400000"/>
          </a:ln>
        </p:spPr>
      </p:pic>
      <p:sp>
        <p:nvSpPr>
          <p:cNvPr id="6" name="Shape 192">
            <a:extLst>
              <a:ext uri="{FF2B5EF4-FFF2-40B4-BE49-F238E27FC236}">
                <a16:creationId xmlns:a16="http://schemas.microsoft.com/office/drawing/2014/main" xmlns="" id="{95EA60EE-799B-4610-87F0-AFB5534974BC}"/>
              </a:ext>
            </a:extLst>
          </p:cNvPr>
          <p:cNvSpPr>
            <a:spLocks noGrp="1"/>
          </p:cNvSpPr>
          <p:nvPr/>
        </p:nvSpPr>
        <p:spPr>
          <a:xfrm>
            <a:off x="119269" y="1289387"/>
            <a:ext cx="10217427" cy="1729914"/>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45718" tIns="45718" rIns="45718" bIns="45718">
            <a:normAutofit/>
          </a:bodyPr>
          <a:lst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n-lt"/>
                <a:ea typeface="+mn-ea"/>
                <a:cs typeface="+mn-cs"/>
                <a:sym typeface="Trebuchet MS"/>
              </a:defRPr>
            </a:lvl9pPr>
          </a:lstStyle>
          <a:p>
            <a:pPr algn="ctr" defTabSz="297179">
              <a:defRPr sz="2795">
                <a:solidFill>
                  <a:srgbClr val="3F7819"/>
                </a:solidFill>
              </a:defRPr>
            </a:pPr>
            <a:r>
              <a:rPr lang="en-IN" sz="3800" b="1" dirty="0">
                <a:solidFill>
                  <a:srgbClr val="7030A0"/>
                </a:solidFill>
                <a:latin typeface="Candara" panose="020E0502030303020204" pitchFamily="34" charset="0"/>
              </a:rPr>
              <a:t>Vision for Natural Living and Future for Food</a:t>
            </a:r>
          </a:p>
          <a:p>
            <a:pPr algn="ctr" defTabSz="297179">
              <a:defRPr sz="2795">
                <a:solidFill>
                  <a:srgbClr val="3F7819"/>
                </a:solidFill>
              </a:defRPr>
            </a:pPr>
            <a:r>
              <a:rPr lang="en-US" sz="3800" b="1" dirty="0">
                <a:solidFill>
                  <a:srgbClr val="7030A0"/>
                </a:solidFill>
                <a:latin typeface="Candara" panose="020E0502030303020204" pitchFamily="34" charset="0"/>
              </a:rPr>
              <a:t>By Gauri Sarin</a:t>
            </a:r>
            <a:endParaRPr lang="en-IN" sz="3800" b="1" dirty="0">
              <a:solidFill>
                <a:srgbClr val="7030A0"/>
              </a:solidFill>
              <a:latin typeface="Candara" panose="020E0502030303020204" pitchFamily="34" charset="0"/>
            </a:endParaRPr>
          </a:p>
          <a:p>
            <a:pPr algn="ctr" defTabSz="297179">
              <a:defRPr sz="2795">
                <a:solidFill>
                  <a:srgbClr val="3F7819"/>
                </a:solidFill>
              </a:defRPr>
            </a:pPr>
            <a:endParaRPr lang="en-IN" sz="3800" u="sng"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a:p>
            <a:pPr algn="ctr" defTabSz="297179">
              <a:defRPr sz="2795">
                <a:solidFill>
                  <a:srgbClr val="3F7819"/>
                </a:solidFill>
              </a:defRPr>
            </a:pPr>
            <a:endParaRPr lang="en-IN" sz="3800" dirty="0">
              <a:latin typeface="Candara" panose="020E0502030303020204" pitchFamily="34" charset="0"/>
            </a:endParaRPr>
          </a:p>
        </p:txBody>
      </p:sp>
    </p:spTree>
    <p:extLst>
      <p:ext uri="{BB962C8B-B14F-4D97-AF65-F5344CB8AC3E}">
        <p14:creationId xmlns:p14="http://schemas.microsoft.com/office/powerpoint/2010/main" val="276464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6E8B0AF-9DE2-42BF-AF22-EE1762FBF48C}"/>
              </a:ext>
            </a:extLst>
          </p:cNvPr>
          <p:cNvSpPr txBox="1"/>
          <p:nvPr/>
        </p:nvSpPr>
        <p:spPr>
          <a:xfrm>
            <a:off x="1444997" y="25918"/>
            <a:ext cx="8745415" cy="1231106"/>
          </a:xfrm>
          <a:prstGeom prst="rect">
            <a:avLst/>
          </a:prstGeom>
          <a:noFill/>
        </p:spPr>
        <p:txBody>
          <a:bodyPr wrap="square" rtlCol="0">
            <a:spAutoFit/>
          </a:bodyPr>
          <a:lstStyle/>
          <a:p>
            <a:pPr algn="ctr"/>
            <a:r>
              <a:rPr lang="en-IN" sz="5400" b="1" dirty="0">
                <a:solidFill>
                  <a:srgbClr val="7030A0"/>
                </a:solidFill>
                <a:latin typeface="Candara" panose="020E0502030303020204" pitchFamily="34" charset="0"/>
              </a:rPr>
              <a:t>Farmers</a:t>
            </a:r>
            <a:r>
              <a:rPr lang="en-IN" sz="5400" dirty="0">
                <a:solidFill>
                  <a:srgbClr val="7030A0"/>
                </a:solidFill>
                <a:latin typeface="Candara" panose="020E0502030303020204" pitchFamily="34" charset="0"/>
              </a:rPr>
              <a:t> </a:t>
            </a:r>
            <a:r>
              <a:rPr lang="en-IN" sz="5400" b="1" dirty="0">
                <a:solidFill>
                  <a:srgbClr val="7030A0"/>
                </a:solidFill>
                <a:latin typeface="Candara" panose="020E0502030303020204" pitchFamily="34" charset="0"/>
              </a:rPr>
              <a:t>Speak</a:t>
            </a:r>
            <a:r>
              <a:rPr lang="en-IN" sz="5400" dirty="0">
                <a:solidFill>
                  <a:srgbClr val="7030A0"/>
                </a:solidFill>
                <a:latin typeface="Candara" panose="020E0502030303020204" pitchFamily="34" charset="0"/>
              </a:rPr>
              <a:t>!</a:t>
            </a:r>
          </a:p>
          <a:p>
            <a:r>
              <a:rPr lang="en-IN" sz="2000" b="1" dirty="0">
                <a:solidFill>
                  <a:srgbClr val="7030A0"/>
                </a:solidFill>
                <a:latin typeface="Candara" panose="020E0502030303020204" pitchFamily="34" charset="0"/>
              </a:rPr>
              <a:t>Some of the Natural Farmers associated with </a:t>
            </a:r>
            <a:r>
              <a:rPr lang="en-IN" sz="2000" b="1" dirty="0" err="1">
                <a:solidFill>
                  <a:srgbClr val="7030A0"/>
                </a:solidFill>
                <a:latin typeface="Candara" panose="020E0502030303020204" pitchFamily="34" charset="0"/>
              </a:rPr>
              <a:t>Bhumijaa</a:t>
            </a:r>
            <a:r>
              <a:rPr lang="en-IN" sz="2000" b="1" dirty="0">
                <a:solidFill>
                  <a:srgbClr val="7030A0"/>
                </a:solidFill>
                <a:latin typeface="Candara" panose="020E0502030303020204" pitchFamily="34" charset="0"/>
              </a:rPr>
              <a:t> share their insights!</a:t>
            </a:r>
            <a:endParaRPr lang="en-US" sz="2000" b="1" dirty="0">
              <a:solidFill>
                <a:srgbClr val="7030A0"/>
              </a:solidFill>
              <a:latin typeface="Candara" panose="020E0502030303020204" pitchFamily="34" charset="0"/>
            </a:endParaRPr>
          </a:p>
        </p:txBody>
      </p:sp>
      <p:sp>
        <p:nvSpPr>
          <p:cNvPr id="4" name="Speech Bubble: Oval 3">
            <a:extLst>
              <a:ext uri="{FF2B5EF4-FFF2-40B4-BE49-F238E27FC236}">
                <a16:creationId xmlns:a16="http://schemas.microsoft.com/office/drawing/2014/main" xmlns="" id="{ED4C40EE-7A44-4F95-A0D6-A91920EB145F}"/>
              </a:ext>
            </a:extLst>
          </p:cNvPr>
          <p:cNvSpPr/>
          <p:nvPr/>
        </p:nvSpPr>
        <p:spPr>
          <a:xfrm>
            <a:off x="5817704" y="2197929"/>
            <a:ext cx="6752572" cy="3429000"/>
          </a:xfrm>
          <a:prstGeom prst="wedgeEllipseCallout">
            <a:avLst>
              <a:gd name="adj1" fmla="val 41992"/>
              <a:gd name="adj2" fmla="val 4941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Candara" panose="020E0502030303020204" pitchFamily="34" charset="0"/>
              </a:rPr>
              <a:t>“ Ideal yield of a Guava tree should be 200kg/Year. </a:t>
            </a:r>
            <a:r>
              <a:rPr lang="en-IN" b="1" dirty="0">
                <a:solidFill>
                  <a:schemeClr val="tx1"/>
                </a:solidFill>
                <a:latin typeface="Candara" panose="020E0502030303020204" pitchFamily="34" charset="0"/>
              </a:rPr>
              <a:t>During Chemical farming I only got 50 kg now after 4 years of natural farming I am getting more than double- 120 Kg/Year. </a:t>
            </a:r>
            <a:r>
              <a:rPr lang="en-IN" dirty="0">
                <a:solidFill>
                  <a:schemeClr val="tx1"/>
                </a:solidFill>
                <a:latin typeface="Candara" panose="020E0502030303020204" pitchFamily="34" charset="0"/>
              </a:rPr>
              <a:t>I hope to reach the ideal yield very soon but due to </a:t>
            </a:r>
            <a:r>
              <a:rPr lang="en-IN" b="1" dirty="0">
                <a:solidFill>
                  <a:schemeClr val="tx1"/>
                </a:solidFill>
                <a:latin typeface="Candara" panose="020E0502030303020204" pitchFamily="34" charset="0"/>
              </a:rPr>
              <a:t>high cost of logistics from my village to cities</a:t>
            </a:r>
            <a:r>
              <a:rPr lang="en-IN" dirty="0">
                <a:solidFill>
                  <a:schemeClr val="tx1"/>
                </a:solidFill>
                <a:latin typeface="Candara" panose="020E0502030303020204" pitchFamily="34" charset="0"/>
              </a:rPr>
              <a:t> </a:t>
            </a:r>
            <a:r>
              <a:rPr lang="en-IN" b="1" dirty="0">
                <a:solidFill>
                  <a:schemeClr val="tx1"/>
                </a:solidFill>
                <a:latin typeface="Candara" panose="020E0502030303020204" pitchFamily="34" charset="0"/>
              </a:rPr>
              <a:t>I am forced to sell my yield locally at throwaway prices</a:t>
            </a:r>
            <a:r>
              <a:rPr lang="en-IN" dirty="0">
                <a:solidFill>
                  <a:schemeClr val="tx1"/>
                </a:solidFill>
                <a:latin typeface="Candara" panose="020E0502030303020204" pitchFamily="34" charset="0"/>
              </a:rPr>
              <a:t>.”</a:t>
            </a:r>
            <a:br>
              <a:rPr lang="en-IN" dirty="0">
                <a:solidFill>
                  <a:schemeClr val="tx1"/>
                </a:solidFill>
                <a:latin typeface="Candara" panose="020E0502030303020204" pitchFamily="34" charset="0"/>
              </a:rPr>
            </a:br>
            <a:r>
              <a:rPr lang="en-IN" dirty="0">
                <a:solidFill>
                  <a:schemeClr val="tx1"/>
                </a:solidFill>
                <a:latin typeface="Candara" panose="020E0502030303020204" pitchFamily="34" charset="0"/>
              </a:rPr>
              <a:t>- </a:t>
            </a:r>
            <a:r>
              <a:rPr lang="en-US" sz="1800" b="0" i="0" u="none" strike="noStrike" dirty="0" err="1">
                <a:solidFill>
                  <a:srgbClr val="000000"/>
                </a:solidFill>
                <a:effectLst/>
                <a:latin typeface="Candara" panose="020E0502030303020204" pitchFamily="34" charset="0"/>
              </a:rPr>
              <a:t>Amogh</a:t>
            </a:r>
            <a:r>
              <a:rPr lang="en-US" sz="1800" b="0" i="0" u="none" strike="noStrike" dirty="0">
                <a:solidFill>
                  <a:srgbClr val="000000"/>
                </a:solidFill>
                <a:effectLst/>
                <a:latin typeface="Candara" panose="020E0502030303020204" pitchFamily="34" charset="0"/>
              </a:rPr>
              <a:t> Nandakumar </a:t>
            </a:r>
            <a:r>
              <a:rPr lang="en-US" sz="1800" b="0" i="0" u="none" strike="noStrike" dirty="0" err="1">
                <a:solidFill>
                  <a:srgbClr val="000000"/>
                </a:solidFill>
                <a:effectLst/>
                <a:latin typeface="Candara" panose="020E0502030303020204" pitchFamily="34" charset="0"/>
              </a:rPr>
              <a:t>Gurave</a:t>
            </a:r>
            <a:r>
              <a:rPr lang="en-US" sz="1800" b="0" i="0" u="none" strike="noStrike" dirty="0">
                <a:solidFill>
                  <a:srgbClr val="000000"/>
                </a:solidFill>
                <a:effectLst/>
                <a:latin typeface="Candara" panose="020E0502030303020204" pitchFamily="34" charset="0"/>
              </a:rPr>
              <a:t>, Ahmednagar </a:t>
            </a:r>
            <a:r>
              <a:rPr lang="en-US" sz="1800" b="0" i="0" u="none" strike="noStrike" dirty="0" err="1">
                <a:solidFill>
                  <a:srgbClr val="000000"/>
                </a:solidFill>
                <a:effectLst/>
                <a:latin typeface="Candara" panose="020E0502030303020204" pitchFamily="34" charset="0"/>
              </a:rPr>
              <a:t>dist</a:t>
            </a:r>
            <a:r>
              <a:rPr lang="en-US" sz="1800" b="0" i="0" u="none" strike="noStrike" dirty="0">
                <a:solidFill>
                  <a:srgbClr val="000000"/>
                </a:solidFill>
                <a:effectLst/>
                <a:latin typeface="Candara" panose="020E0502030303020204" pitchFamily="34" charset="0"/>
              </a:rPr>
              <a:t> , MH</a:t>
            </a:r>
            <a:r>
              <a:rPr lang="en-US" dirty="0">
                <a:latin typeface="Candara" panose="020E0502030303020204" pitchFamily="34" charset="0"/>
              </a:rPr>
              <a:t> </a:t>
            </a:r>
            <a:endParaRPr lang="en-US" dirty="0">
              <a:solidFill>
                <a:schemeClr val="tx1"/>
              </a:solidFill>
              <a:latin typeface="Candara" panose="020E0502030303020204" pitchFamily="34" charset="0"/>
            </a:endParaRPr>
          </a:p>
          <a:p>
            <a:pPr algn="ctr"/>
            <a:endParaRPr lang="en-US" dirty="0"/>
          </a:p>
        </p:txBody>
      </p:sp>
      <p:sp>
        <p:nvSpPr>
          <p:cNvPr id="5" name="Speech Bubble: Oval 4">
            <a:extLst>
              <a:ext uri="{FF2B5EF4-FFF2-40B4-BE49-F238E27FC236}">
                <a16:creationId xmlns:a16="http://schemas.microsoft.com/office/drawing/2014/main" xmlns="" id="{C45951AB-B60F-4A11-B07E-6998D3FFB8D0}"/>
              </a:ext>
            </a:extLst>
          </p:cNvPr>
          <p:cNvSpPr/>
          <p:nvPr/>
        </p:nvSpPr>
        <p:spPr>
          <a:xfrm>
            <a:off x="-235078" y="1231071"/>
            <a:ext cx="6609374" cy="3159262"/>
          </a:xfrm>
          <a:prstGeom prst="wedgeEllipseCallout">
            <a:avLst>
              <a:gd name="adj1" fmla="val -34413"/>
              <a:gd name="adj2" fmla="val 5391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Candara" panose="020E0502030303020204" pitchFamily="34" charset="0"/>
              </a:rPr>
              <a:t>“I cultivate various indigenous varieties of rice in my 30-acre farm, like black rice, medicinal rice, scented rice, etc. but I found it very hard at first to look for </a:t>
            </a:r>
            <a:r>
              <a:rPr lang="en-IN" b="1" dirty="0">
                <a:solidFill>
                  <a:schemeClr val="tx1"/>
                </a:solidFill>
                <a:latin typeface="Candara" panose="020E0502030303020204" pitchFamily="34" charset="0"/>
              </a:rPr>
              <a:t>“Desi Beej”</a:t>
            </a:r>
            <a:r>
              <a:rPr lang="en-IN" dirty="0">
                <a:solidFill>
                  <a:schemeClr val="tx1"/>
                </a:solidFill>
                <a:latin typeface="Candara" panose="020E0502030303020204" pitchFamily="34" charset="0"/>
              </a:rPr>
              <a:t>. Now I am exporting to different countries and have around 70-80 loyal customers! </a:t>
            </a:r>
            <a:r>
              <a:rPr lang="en-IN" b="1" dirty="0">
                <a:solidFill>
                  <a:schemeClr val="tx1"/>
                </a:solidFill>
                <a:latin typeface="Candara" panose="020E0502030303020204" pitchFamily="34" charset="0"/>
              </a:rPr>
              <a:t>Making Desi Beej available is of utmost importance!</a:t>
            </a:r>
            <a:r>
              <a:rPr lang="en-IN" dirty="0">
                <a:solidFill>
                  <a:schemeClr val="tx1"/>
                </a:solidFill>
                <a:latin typeface="Candara" panose="020E0502030303020204" pitchFamily="34" charset="0"/>
              </a:rPr>
              <a:t>”</a:t>
            </a:r>
            <a:br>
              <a:rPr lang="en-IN" dirty="0">
                <a:solidFill>
                  <a:schemeClr val="tx1"/>
                </a:solidFill>
                <a:latin typeface="Candara" panose="020E0502030303020204" pitchFamily="34" charset="0"/>
              </a:rPr>
            </a:br>
            <a:r>
              <a:rPr lang="en-IN" dirty="0">
                <a:solidFill>
                  <a:schemeClr val="tx1"/>
                </a:solidFill>
                <a:latin typeface="Candara" panose="020E0502030303020204" pitchFamily="34" charset="0"/>
              </a:rPr>
              <a:t>- </a:t>
            </a:r>
            <a:r>
              <a:rPr lang="en-US" sz="1800" b="0" i="0" u="none" strike="noStrike" dirty="0">
                <a:solidFill>
                  <a:srgbClr val="000000"/>
                </a:solidFill>
                <a:effectLst/>
                <a:latin typeface="Candara" panose="020E0502030303020204" pitchFamily="34" charset="0"/>
              </a:rPr>
              <a:t>Birendra Singh, </a:t>
            </a:r>
            <a:r>
              <a:rPr lang="en-US" sz="1800" b="0" i="0" u="none" strike="noStrike" dirty="0" err="1">
                <a:solidFill>
                  <a:srgbClr val="000000"/>
                </a:solidFill>
                <a:effectLst/>
                <a:latin typeface="Candara" panose="020E0502030303020204" pitchFamily="34" charset="0"/>
              </a:rPr>
              <a:t>Chattisgarh</a:t>
            </a:r>
            <a:endParaRPr lang="en-US" dirty="0">
              <a:solidFill>
                <a:schemeClr val="tx1"/>
              </a:solidFill>
              <a:latin typeface="Candara" panose="020E0502030303020204" pitchFamily="34" charset="0"/>
            </a:endParaRPr>
          </a:p>
          <a:p>
            <a:pPr algn="ctr"/>
            <a:endParaRPr lang="en-US" dirty="0"/>
          </a:p>
        </p:txBody>
      </p:sp>
      <p:sp>
        <p:nvSpPr>
          <p:cNvPr id="11" name="Speech Bubble: Oval 10">
            <a:extLst>
              <a:ext uri="{FF2B5EF4-FFF2-40B4-BE49-F238E27FC236}">
                <a16:creationId xmlns:a16="http://schemas.microsoft.com/office/drawing/2014/main" xmlns="" id="{0EAE9AC9-2A6D-421C-82E4-BD7DAD51CF47}"/>
              </a:ext>
            </a:extLst>
          </p:cNvPr>
          <p:cNvSpPr/>
          <p:nvPr/>
        </p:nvSpPr>
        <p:spPr>
          <a:xfrm>
            <a:off x="1008053" y="4390333"/>
            <a:ext cx="6148120" cy="2467667"/>
          </a:xfrm>
          <a:prstGeom prst="wedgeEllipseCallout">
            <a:avLst>
              <a:gd name="adj1" fmla="val -42092"/>
              <a:gd name="adj2" fmla="val 4533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Candara" panose="020E0502030303020204" pitchFamily="34" charset="0"/>
              </a:rPr>
              <a:t>“</a:t>
            </a:r>
            <a:r>
              <a:rPr lang="en-IN" b="1" dirty="0">
                <a:solidFill>
                  <a:schemeClr val="tx1"/>
                </a:solidFill>
                <a:latin typeface="Candara" panose="020E0502030303020204" pitchFamily="34" charset="0"/>
              </a:rPr>
              <a:t>Cows are extremely important to make Natural Farming sustainable</a:t>
            </a:r>
            <a:r>
              <a:rPr lang="en-IN" dirty="0">
                <a:solidFill>
                  <a:schemeClr val="tx1"/>
                </a:solidFill>
                <a:latin typeface="Candara" panose="020E0502030303020204" pitchFamily="34" charset="0"/>
              </a:rPr>
              <a:t>. The </a:t>
            </a:r>
            <a:r>
              <a:rPr lang="en-IN" b="1" dirty="0" err="1">
                <a:solidFill>
                  <a:schemeClr val="tx1"/>
                </a:solidFill>
                <a:latin typeface="Candara" panose="020E0502030303020204" pitchFamily="34" charset="0"/>
              </a:rPr>
              <a:t>Gaumutra</a:t>
            </a:r>
            <a:r>
              <a:rPr lang="en-IN" b="1" dirty="0">
                <a:solidFill>
                  <a:schemeClr val="tx1"/>
                </a:solidFill>
                <a:latin typeface="Candara" panose="020E0502030303020204" pitchFamily="34" charset="0"/>
              </a:rPr>
              <a:t> and </a:t>
            </a:r>
            <a:r>
              <a:rPr lang="en-IN" b="1" dirty="0" err="1">
                <a:solidFill>
                  <a:schemeClr val="tx1"/>
                </a:solidFill>
                <a:latin typeface="Candara" panose="020E0502030303020204" pitchFamily="34" charset="0"/>
              </a:rPr>
              <a:t>Gobar</a:t>
            </a:r>
            <a:r>
              <a:rPr lang="en-IN" b="1" dirty="0">
                <a:solidFill>
                  <a:schemeClr val="tx1"/>
                </a:solidFill>
                <a:latin typeface="Candara" panose="020E0502030303020204" pitchFamily="34" charset="0"/>
              </a:rPr>
              <a:t> </a:t>
            </a:r>
            <a:r>
              <a:rPr lang="en-IN" dirty="0">
                <a:solidFill>
                  <a:schemeClr val="tx1"/>
                </a:solidFill>
                <a:latin typeface="Candara" panose="020E0502030303020204" pitchFamily="34" charset="0"/>
              </a:rPr>
              <a:t>can be used to create </a:t>
            </a:r>
            <a:r>
              <a:rPr lang="en-IN" b="1" dirty="0">
                <a:solidFill>
                  <a:schemeClr val="tx1"/>
                </a:solidFill>
                <a:latin typeface="Candara" panose="020E0502030303020204" pitchFamily="34" charset="0"/>
              </a:rPr>
              <a:t>natural fertilizers</a:t>
            </a:r>
            <a:r>
              <a:rPr lang="en-IN" dirty="0">
                <a:solidFill>
                  <a:schemeClr val="tx1"/>
                </a:solidFill>
                <a:latin typeface="Candara" panose="020E0502030303020204" pitchFamily="34" charset="0"/>
              </a:rPr>
              <a:t> and plus the milk is a real bonus for the farmer!”</a:t>
            </a:r>
            <a:br>
              <a:rPr lang="en-IN" dirty="0">
                <a:solidFill>
                  <a:schemeClr val="tx1"/>
                </a:solidFill>
                <a:latin typeface="Candara" panose="020E0502030303020204" pitchFamily="34" charset="0"/>
              </a:rPr>
            </a:br>
            <a:r>
              <a:rPr lang="en-IN" dirty="0">
                <a:solidFill>
                  <a:schemeClr val="tx1"/>
                </a:solidFill>
                <a:latin typeface="Candara" panose="020E0502030303020204" pitchFamily="34" charset="0"/>
              </a:rPr>
              <a:t>- </a:t>
            </a:r>
            <a:r>
              <a:rPr lang="en-US" sz="1800" b="0" i="0" u="none" strike="noStrike" dirty="0">
                <a:solidFill>
                  <a:srgbClr val="000000"/>
                </a:solidFill>
                <a:effectLst/>
                <a:latin typeface="Candara" panose="020E0502030303020204" pitchFamily="34" charset="0"/>
              </a:rPr>
              <a:t>Shankar Reddy, Raichur, KN</a:t>
            </a:r>
            <a:endParaRPr lang="en-US" dirty="0">
              <a:solidFill>
                <a:schemeClr val="tx1"/>
              </a:solidFill>
              <a:latin typeface="Candara" panose="020E0502030303020204" pitchFamily="34" charset="0"/>
            </a:endParaRPr>
          </a:p>
          <a:p>
            <a:pPr algn="ctr"/>
            <a:endParaRPr lang="en-US" dirty="0"/>
          </a:p>
        </p:txBody>
      </p:sp>
    </p:spTree>
    <p:extLst>
      <p:ext uri="{BB962C8B-B14F-4D97-AF65-F5344CB8AC3E}">
        <p14:creationId xmlns:p14="http://schemas.microsoft.com/office/powerpoint/2010/main" val="375843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12827FF5-98A4-488F-A30F-470AABF397D5}"/>
              </a:ext>
            </a:extLst>
          </p:cNvPr>
          <p:cNvGraphicFramePr/>
          <p:nvPr>
            <p:extLst>
              <p:ext uri="{D42A27DB-BD31-4B8C-83A1-F6EECF244321}">
                <p14:modId xmlns:p14="http://schemas.microsoft.com/office/powerpoint/2010/main" val="2507507617"/>
              </p:ext>
            </p:extLst>
          </p:nvPr>
        </p:nvGraphicFramePr>
        <p:xfrm>
          <a:off x="1846659" y="265043"/>
          <a:ext cx="9629724" cy="6308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50BE91E9-EDDF-46EE-8EFD-5A8E694F0534}"/>
              </a:ext>
            </a:extLst>
          </p:cNvPr>
          <p:cNvSpPr txBox="1"/>
          <p:nvPr/>
        </p:nvSpPr>
        <p:spPr>
          <a:xfrm>
            <a:off x="344557" y="987287"/>
            <a:ext cx="1846659" cy="5870713"/>
          </a:xfrm>
          <a:prstGeom prst="rect">
            <a:avLst/>
          </a:prstGeom>
          <a:noFill/>
        </p:spPr>
        <p:txBody>
          <a:bodyPr vert="vert270" wrap="square" rtlCol="0">
            <a:spAutoFit/>
          </a:bodyPr>
          <a:lstStyle/>
          <a:p>
            <a:pPr algn="ctr"/>
            <a:r>
              <a:rPr lang="en-IN" sz="5400" u="sng" dirty="0">
                <a:solidFill>
                  <a:srgbClr val="7030A0"/>
                </a:solidFill>
              </a:rPr>
              <a:t>Natural Foods Ecosystem</a:t>
            </a:r>
            <a:endParaRPr lang="en-US" sz="5400" u="sng" dirty="0">
              <a:solidFill>
                <a:srgbClr val="7030A0"/>
              </a:solidFill>
            </a:endParaRPr>
          </a:p>
        </p:txBody>
      </p:sp>
      <p:sp>
        <p:nvSpPr>
          <p:cNvPr id="5" name="TextBox 4">
            <a:extLst>
              <a:ext uri="{FF2B5EF4-FFF2-40B4-BE49-F238E27FC236}">
                <a16:creationId xmlns:a16="http://schemas.microsoft.com/office/drawing/2014/main" xmlns="" id="{CFDB7BD8-7C27-4F57-91B8-ABB5D1BFE41A}"/>
              </a:ext>
            </a:extLst>
          </p:cNvPr>
          <p:cNvSpPr txBox="1"/>
          <p:nvPr/>
        </p:nvSpPr>
        <p:spPr>
          <a:xfrm>
            <a:off x="1267886" y="284922"/>
            <a:ext cx="3511826" cy="1754326"/>
          </a:xfrm>
          <a:prstGeom prst="rect">
            <a:avLst/>
          </a:prstGeom>
          <a:noFill/>
        </p:spPr>
        <p:txBody>
          <a:bodyPr wrap="square" rtlCol="0">
            <a:spAutoFit/>
          </a:bodyPr>
          <a:lstStyle/>
          <a:p>
            <a:pPr marL="285750" indent="-285750">
              <a:buFont typeface="Arial" panose="020B0604020202020204" pitchFamily="34" charset="0"/>
              <a:buChar char="•"/>
            </a:pPr>
            <a:r>
              <a:rPr lang="en-IN" dirty="0"/>
              <a:t>All tier 1, tier 2 and tier 3 cities.</a:t>
            </a:r>
          </a:p>
          <a:p>
            <a:pPr marL="285750" indent="-285750">
              <a:buFont typeface="Arial" panose="020B0604020202020204" pitchFamily="34" charset="0"/>
              <a:buChar char="•"/>
            </a:pPr>
            <a:r>
              <a:rPr lang="en-IN" dirty="0"/>
              <a:t>Target Middle and Upper Class- 25% of the cities in the next 3 years</a:t>
            </a:r>
          </a:p>
          <a:p>
            <a:pPr marL="285750" indent="-285750">
              <a:buFont typeface="Arial" panose="020B0604020202020204" pitchFamily="34" charset="0"/>
              <a:buChar char="•"/>
            </a:pPr>
            <a:r>
              <a:rPr lang="en-IN" dirty="0"/>
              <a:t>Vocal for Local</a:t>
            </a:r>
            <a:endParaRPr lang="en-US" dirty="0"/>
          </a:p>
        </p:txBody>
      </p:sp>
    </p:spTree>
    <p:extLst>
      <p:ext uri="{BB962C8B-B14F-4D97-AF65-F5344CB8AC3E}">
        <p14:creationId xmlns:p14="http://schemas.microsoft.com/office/powerpoint/2010/main" val="342690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90E39B-F84B-4F35-8E7B-932DE30D57BB}"/>
              </a:ext>
            </a:extLst>
          </p:cNvPr>
          <p:cNvSpPr txBox="1"/>
          <p:nvPr/>
        </p:nvSpPr>
        <p:spPr>
          <a:xfrm>
            <a:off x="1139687" y="1298712"/>
            <a:ext cx="9448800" cy="634019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latin typeface="Candara" panose="020E0502030303020204" pitchFamily="34" charset="0"/>
              </a:rPr>
              <a:t>Shift to low carb diet:</a:t>
            </a:r>
          </a:p>
          <a:p>
            <a:pPr marL="285750" indent="-285750">
              <a:buFont typeface="Arial" panose="020B0604020202020204" pitchFamily="34" charset="0"/>
              <a:buChar char="•"/>
            </a:pPr>
            <a:r>
              <a:rPr lang="en-US" dirty="0">
                <a:latin typeface="Candara" panose="020E0502030303020204" pitchFamily="34" charset="0"/>
              </a:rPr>
              <a:t>Refined oil to cold pressed oils</a:t>
            </a:r>
          </a:p>
          <a:p>
            <a:pPr marL="285750" indent="-285750">
              <a:buFont typeface="Arial" panose="020B0604020202020204" pitchFamily="34" charset="0"/>
              <a:buChar char="•"/>
            </a:pPr>
            <a:r>
              <a:rPr lang="en-US" dirty="0">
                <a:latin typeface="Candara" panose="020E0502030303020204" pitchFamily="34" charset="0"/>
              </a:rPr>
              <a:t>Grains to Millets,  Barley, Buckwheat (Low Gluten)</a:t>
            </a:r>
          </a:p>
          <a:p>
            <a:pPr marL="285750" indent="-285750">
              <a:buFont typeface="Arial" panose="020B0604020202020204" pitchFamily="34" charset="0"/>
              <a:buChar char="•"/>
            </a:pPr>
            <a:r>
              <a:rPr lang="en-US" dirty="0">
                <a:latin typeface="Candara" panose="020E0502030303020204" pitchFamily="34" charset="0"/>
              </a:rPr>
              <a:t>Polished rice to traditional semi polished and unpolished nutrient rich rice varieties (Red rice, Black rice, Kala </a:t>
            </a:r>
            <a:r>
              <a:rPr lang="en-US" dirty="0" err="1">
                <a:latin typeface="Candara" panose="020E0502030303020204" pitchFamily="34" charset="0"/>
              </a:rPr>
              <a:t>Namak</a:t>
            </a:r>
            <a:r>
              <a:rPr lang="en-US" dirty="0">
                <a:latin typeface="Candara" panose="020E0502030303020204" pitchFamily="34" charset="0"/>
              </a:rPr>
              <a:t> Rice, </a:t>
            </a:r>
            <a:r>
              <a:rPr lang="en-US" dirty="0" err="1">
                <a:latin typeface="Candara" panose="020E0502030303020204" pitchFamily="34" charset="0"/>
              </a:rPr>
              <a:t>Navvara</a:t>
            </a:r>
            <a:r>
              <a:rPr lang="en-US" dirty="0">
                <a:latin typeface="Candara" panose="020E0502030303020204" pitchFamily="34" charset="0"/>
              </a:rPr>
              <a:t> etc..</a:t>
            </a:r>
          </a:p>
          <a:p>
            <a:pPr marL="285750" indent="-285750">
              <a:buFont typeface="Arial" panose="020B0604020202020204" pitchFamily="34" charset="0"/>
              <a:buChar char="•"/>
            </a:pPr>
            <a:r>
              <a:rPr lang="en-US" dirty="0">
                <a:latin typeface="Candara" panose="020E0502030303020204" pitchFamily="34" charset="0"/>
              </a:rPr>
              <a:t>Standard wheat to </a:t>
            </a:r>
            <a:r>
              <a:rPr lang="en-US" dirty="0" err="1">
                <a:latin typeface="Candara" panose="020E0502030303020204" pitchFamily="34" charset="0"/>
              </a:rPr>
              <a:t>Khapli</a:t>
            </a:r>
            <a:r>
              <a:rPr lang="en-US" dirty="0">
                <a:latin typeface="Candara" panose="020E0502030303020204" pitchFamily="34" charset="0"/>
              </a:rPr>
              <a:t>, </a:t>
            </a:r>
            <a:r>
              <a:rPr lang="en-US" dirty="0" err="1">
                <a:latin typeface="Candara" panose="020E0502030303020204" pitchFamily="34" charset="0"/>
              </a:rPr>
              <a:t>Paigambari</a:t>
            </a:r>
            <a:r>
              <a:rPr lang="en-US" dirty="0">
                <a:latin typeface="Candara" panose="020E0502030303020204" pitchFamily="34" charset="0"/>
              </a:rPr>
              <a:t>, Black wheat </a:t>
            </a:r>
            <a:r>
              <a:rPr lang="en-US" dirty="0" err="1">
                <a:latin typeface="Candara" panose="020E0502030303020204" pitchFamily="34" charset="0"/>
              </a:rPr>
              <a:t>ectc</a:t>
            </a:r>
            <a:r>
              <a:rPr lang="en-US" dirty="0">
                <a:latin typeface="Candara" panose="020E0502030303020204" pitchFamily="34" charset="0"/>
              </a:rPr>
              <a:t>.</a:t>
            </a:r>
          </a:p>
          <a:p>
            <a:pPr marL="285750" indent="-285750">
              <a:buFont typeface="Arial" panose="020B0604020202020204" pitchFamily="34" charset="0"/>
              <a:buChar char="•"/>
            </a:pPr>
            <a:r>
              <a:rPr lang="en-US" dirty="0">
                <a:latin typeface="Candara" panose="020E0502030303020204" pitchFamily="34" charset="0"/>
              </a:rPr>
              <a:t>Conventional ghee to A2 Desi Cow </a:t>
            </a:r>
            <a:r>
              <a:rPr lang="en-US" dirty="0" err="1">
                <a:latin typeface="Candara" panose="020E0502030303020204" pitchFamily="34" charset="0"/>
              </a:rPr>
              <a:t>Bilona</a:t>
            </a:r>
            <a:r>
              <a:rPr lang="en-US" dirty="0">
                <a:latin typeface="Candara" panose="020E0502030303020204" pitchFamily="34" charset="0"/>
              </a:rPr>
              <a:t> Ghee</a:t>
            </a:r>
          </a:p>
          <a:p>
            <a:pPr marL="285750" indent="-285750">
              <a:buFont typeface="Arial" panose="020B0604020202020204" pitchFamily="34" charset="0"/>
              <a:buChar char="•"/>
            </a:pPr>
            <a:r>
              <a:rPr lang="en-US" dirty="0">
                <a:latin typeface="Candara" panose="020E0502030303020204" pitchFamily="34" charset="0"/>
              </a:rPr>
              <a:t>Seasonal Vegetables and fruits</a:t>
            </a:r>
          </a:p>
          <a:p>
            <a:pPr marL="285750" indent="-285750">
              <a:buFont typeface="Arial" panose="020B0604020202020204" pitchFamily="34" charset="0"/>
              <a:buChar char="•"/>
            </a:pPr>
            <a:r>
              <a:rPr lang="en-US" dirty="0">
                <a:latin typeface="Candara" panose="020E0502030303020204" pitchFamily="34" charset="0"/>
              </a:rPr>
              <a:t>Sugar to Jaggery and Palm Jaggery</a:t>
            </a:r>
          </a:p>
          <a:p>
            <a:pPr marL="285750" indent="-285750">
              <a:buFont typeface="Arial" panose="020B0604020202020204" pitchFamily="34" charset="0"/>
              <a:buChar char="•"/>
            </a:pPr>
            <a:r>
              <a:rPr lang="en-US" dirty="0">
                <a:latin typeface="Candara" panose="020E0502030303020204" pitchFamily="34" charset="0"/>
              </a:rPr>
              <a:t>Use of Seeds, Nuts and spices.</a:t>
            </a:r>
          </a:p>
          <a:p>
            <a:pPr marL="285750" indent="-285750">
              <a:buFont typeface="Arial" panose="020B0604020202020204" pitchFamily="34" charset="0"/>
              <a:buChar char="•"/>
            </a:pPr>
            <a:r>
              <a:rPr lang="en-US" dirty="0">
                <a:latin typeface="Candara" panose="020E0502030303020204" pitchFamily="34" charset="0"/>
              </a:rPr>
              <a:t>Superfoods like Moringa and medicinal herbs.</a:t>
            </a:r>
          </a:p>
          <a:p>
            <a:pPr marL="285750" indent="-285750">
              <a:buFont typeface="Arial" panose="020B0604020202020204" pitchFamily="34" charset="0"/>
              <a:buChar char="•"/>
            </a:pPr>
            <a:r>
              <a:rPr lang="en-US" dirty="0">
                <a:latin typeface="Candara" panose="020E0502030303020204" pitchFamily="34" charset="0"/>
              </a:rPr>
              <a:t>Foods for specific NCDs and cure-oriented foods</a:t>
            </a:r>
          </a:p>
          <a:p>
            <a:pPr marL="285750" indent="-285750">
              <a:buFont typeface="Arial" panose="020B0604020202020204" pitchFamily="34" charset="0"/>
              <a:buChar char="•"/>
            </a:pPr>
            <a:r>
              <a:rPr lang="en-US" dirty="0">
                <a:latin typeface="Candara" panose="020E0502030303020204" pitchFamily="34" charset="0"/>
              </a:rPr>
              <a:t>Targeted nutrient rich foods: E.g. avocados, jackfruit, </a:t>
            </a:r>
            <a:r>
              <a:rPr lang="en-US" dirty="0" err="1">
                <a:latin typeface="Candara" panose="020E0502030303020204" pitchFamily="34" charset="0"/>
              </a:rPr>
              <a:t>ashguard</a:t>
            </a:r>
            <a:r>
              <a:rPr lang="en-US" dirty="0">
                <a:latin typeface="Candara" panose="020E0502030303020204" pitchFamily="34" charset="0"/>
              </a:rPr>
              <a:t>,   </a:t>
            </a:r>
          </a:p>
          <a:p>
            <a:pPr marL="285750" indent="-285750">
              <a:buFont typeface="Arial" panose="020B0604020202020204" pitchFamily="34" charset="0"/>
              <a:buChar char="•"/>
            </a:pPr>
            <a:r>
              <a:rPr lang="en-US" dirty="0">
                <a:latin typeface="Candara" panose="020E0502030303020204" pitchFamily="34" charset="0"/>
              </a:rPr>
              <a:t>Raw foods, green juices. Microgreens</a:t>
            </a:r>
          </a:p>
          <a:p>
            <a:pPr marL="285750" indent="-285750">
              <a:buFont typeface="Arial" panose="020B0604020202020204" pitchFamily="34" charset="0"/>
              <a:buChar char="•"/>
            </a:pPr>
            <a:r>
              <a:rPr lang="en-US" dirty="0">
                <a:latin typeface="Candara" panose="020E0502030303020204" pitchFamily="34" charset="0"/>
              </a:rPr>
              <a:t>Natural ready to cook preservative free mixes</a:t>
            </a:r>
          </a:p>
          <a:p>
            <a:pPr marL="285750" indent="-285750">
              <a:buFont typeface="Arial" panose="020B0604020202020204" pitchFamily="34" charset="0"/>
              <a:buChar char="•"/>
            </a:pPr>
            <a:endParaRPr lang="en-US" dirty="0"/>
          </a:p>
          <a:p>
            <a:r>
              <a:rPr lang="en-US" sz="2800" dirty="0">
                <a:solidFill>
                  <a:srgbClr val="7030A0"/>
                </a:solidFill>
              </a:rPr>
              <a:t>Huge opportunities for Natural </a:t>
            </a:r>
            <a:r>
              <a:rPr lang="en-US" sz="2800" dirty="0" err="1">
                <a:solidFill>
                  <a:srgbClr val="7030A0"/>
                </a:solidFill>
              </a:rPr>
              <a:t>Foodpreneurs</a:t>
            </a:r>
            <a:r>
              <a:rPr lang="en-US" sz="2800" dirty="0">
                <a:solidFill>
                  <a:srgbClr val="7030A0"/>
                </a:solidFill>
              </a:rPr>
              <a:t>!</a:t>
            </a:r>
          </a:p>
          <a:p>
            <a:endParaRPr lang="en-US" dirty="0"/>
          </a:p>
          <a:p>
            <a:pPr marL="285750" indent="-285750">
              <a:buFont typeface="Arial" panose="020B0604020202020204" pitchFamily="34" charset="0"/>
              <a:buChar char="•"/>
            </a:pPr>
            <a:endParaRPr lang="en-US" dirty="0"/>
          </a:p>
          <a:p>
            <a:endParaRPr lang="en-US" dirty="0"/>
          </a:p>
          <a:p>
            <a:endParaRPr lang="en-US" dirty="0"/>
          </a:p>
        </p:txBody>
      </p:sp>
      <p:sp>
        <p:nvSpPr>
          <p:cNvPr id="3" name="TextBox 2">
            <a:extLst>
              <a:ext uri="{FF2B5EF4-FFF2-40B4-BE49-F238E27FC236}">
                <a16:creationId xmlns:a16="http://schemas.microsoft.com/office/drawing/2014/main" xmlns="" id="{CD3DEF5B-23FB-40C7-9924-89F6CBBA2391}"/>
              </a:ext>
            </a:extLst>
          </p:cNvPr>
          <p:cNvSpPr txBox="1"/>
          <p:nvPr/>
        </p:nvSpPr>
        <p:spPr>
          <a:xfrm>
            <a:off x="1139687" y="265043"/>
            <a:ext cx="8852452" cy="1354217"/>
          </a:xfrm>
          <a:prstGeom prst="rect">
            <a:avLst/>
          </a:prstGeom>
          <a:noFill/>
        </p:spPr>
        <p:txBody>
          <a:bodyPr wrap="square" rtlCol="0">
            <a:spAutoFit/>
          </a:bodyPr>
          <a:lstStyle/>
          <a:p>
            <a:r>
              <a:rPr lang="en-US" sz="3200" dirty="0">
                <a:solidFill>
                  <a:srgbClr val="7030A0"/>
                </a:solidFill>
                <a:latin typeface="Candara" panose="020E0502030303020204" pitchFamily="34" charset="0"/>
              </a:rPr>
              <a:t>Shifting Food Habits:</a:t>
            </a:r>
          </a:p>
          <a:p>
            <a:r>
              <a:rPr lang="en-US" sz="3200" dirty="0">
                <a:solidFill>
                  <a:srgbClr val="7030A0"/>
                </a:solidFill>
                <a:latin typeface="Candara" panose="020E0502030303020204" pitchFamily="34" charset="0"/>
              </a:rPr>
              <a:t>A Living Without Medicine Initiative</a:t>
            </a:r>
          </a:p>
          <a:p>
            <a:endParaRPr lang="en-US" dirty="0"/>
          </a:p>
        </p:txBody>
      </p:sp>
    </p:spTree>
    <p:extLst>
      <p:ext uri="{BB962C8B-B14F-4D97-AF65-F5344CB8AC3E}">
        <p14:creationId xmlns:p14="http://schemas.microsoft.com/office/powerpoint/2010/main" val="342429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8">
            <a:extLst>
              <a:ext uri="{FF2B5EF4-FFF2-40B4-BE49-F238E27FC236}">
                <a16:creationId xmlns:a16="http://schemas.microsoft.com/office/drawing/2014/main" xmlns="" id="{C2991CDE-C160-439C-918C-0E000FBEC7B7}"/>
              </a:ext>
            </a:extLst>
          </p:cNvPr>
          <p:cNvSpPr/>
          <p:nvPr/>
        </p:nvSpPr>
        <p:spPr>
          <a:xfrm>
            <a:off x="1027581" y="703351"/>
            <a:ext cx="8720919" cy="62542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just">
              <a:lnSpc>
                <a:spcPct val="115000"/>
              </a:lnSpc>
              <a:spcBef>
                <a:spcPts val="1000"/>
              </a:spcBef>
              <a:defRPr sz="3200">
                <a:latin typeface="Candara"/>
                <a:ea typeface="Candara"/>
                <a:cs typeface="Candara"/>
                <a:sym typeface="Candara"/>
              </a:defRPr>
            </a:lvl1pPr>
          </a:lstStyle>
          <a:p>
            <a:r>
              <a:rPr dirty="0">
                <a:solidFill>
                  <a:srgbClr val="7030A0"/>
                </a:solidFill>
              </a:rPr>
              <a:t>Future of Food:</a:t>
            </a:r>
            <a:r>
              <a:rPr lang="en-IN" dirty="0">
                <a:solidFill>
                  <a:srgbClr val="7030A0"/>
                </a:solidFill>
              </a:rPr>
              <a:t> </a:t>
            </a:r>
            <a:r>
              <a:rPr dirty="0">
                <a:solidFill>
                  <a:srgbClr val="7030A0"/>
                </a:solidFill>
              </a:rPr>
              <a:t>Global trends in Healthy foods</a:t>
            </a:r>
          </a:p>
        </p:txBody>
      </p:sp>
      <p:sp>
        <p:nvSpPr>
          <p:cNvPr id="5" name="Shape 339">
            <a:extLst>
              <a:ext uri="{FF2B5EF4-FFF2-40B4-BE49-F238E27FC236}">
                <a16:creationId xmlns:a16="http://schemas.microsoft.com/office/drawing/2014/main" xmlns="" id="{03D0BA84-9DA4-474E-8681-A8C74271B83E}"/>
              </a:ext>
            </a:extLst>
          </p:cNvPr>
          <p:cNvSpPr/>
          <p:nvPr/>
        </p:nvSpPr>
        <p:spPr>
          <a:xfrm>
            <a:off x="1045998" y="1750871"/>
            <a:ext cx="8693624" cy="421474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indent="-285750" algn="just">
              <a:lnSpc>
                <a:spcPct val="115000"/>
              </a:lnSpc>
              <a:buSzPct val="100000"/>
              <a:buFont typeface="Arial"/>
              <a:buChar char="•"/>
              <a:defRPr>
                <a:latin typeface="Candara"/>
                <a:ea typeface="Candara"/>
                <a:cs typeface="Candara"/>
                <a:sym typeface="Candara"/>
              </a:defRPr>
            </a:pPr>
            <a:r>
              <a:rPr dirty="0"/>
              <a:t>Grow your own food, urban farming, reverse flow</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Soil health :key to nutrition </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Return of herbs and nature cure</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Traditional foods, Back to Roots</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Farm2fork- small and big, use of technology</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Food forests and nutrients</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Ready to cook- minimum damage to processed food</a:t>
            </a:r>
          </a:p>
          <a:p>
            <a:pPr marL="285750" indent="-285750" algn="just">
              <a:lnSpc>
                <a:spcPct val="115000"/>
              </a:lnSpc>
              <a:buSzPct val="100000"/>
              <a:buFont typeface="Arial"/>
              <a:buChar char="•"/>
              <a:defRPr>
                <a:latin typeface="Candara"/>
                <a:ea typeface="Candara"/>
                <a:cs typeface="Candara"/>
                <a:sym typeface="Candara"/>
              </a:defRPr>
            </a:pPr>
            <a:r>
              <a:rPr dirty="0"/>
              <a:t>Whole plant based diets, vegetarianism, veganism</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Wellness industry and diets such as keto, IF, modern research</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Ayurved</a:t>
            </a:r>
            <a:r>
              <a:rPr lang="en-US" dirty="0"/>
              <a:t>ic lifestyles becoming popular</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Natural disease reversal</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Catch them young</a:t>
            </a:r>
            <a:endParaRPr dirty="0">
              <a:latin typeface="Calibri"/>
              <a:ea typeface="Calibri"/>
              <a:cs typeface="Calibri"/>
              <a:sym typeface="Calibri"/>
            </a:endParaRPr>
          </a:p>
          <a:p>
            <a:pPr marL="285750" indent="-285750" algn="just">
              <a:lnSpc>
                <a:spcPct val="115000"/>
              </a:lnSpc>
              <a:buSzPct val="100000"/>
              <a:buFont typeface="Arial"/>
              <a:buChar char="•"/>
              <a:defRPr>
                <a:latin typeface="Candara"/>
                <a:ea typeface="Candara"/>
                <a:cs typeface="Candara"/>
                <a:sym typeface="Candara"/>
              </a:defRPr>
            </a:pPr>
            <a:r>
              <a:rPr dirty="0"/>
              <a:t>Nutraceuticals industry</a:t>
            </a:r>
          </a:p>
        </p:txBody>
      </p:sp>
      <p:sp>
        <p:nvSpPr>
          <p:cNvPr id="7" name="Shape 342">
            <a:extLst>
              <a:ext uri="{FF2B5EF4-FFF2-40B4-BE49-F238E27FC236}">
                <a16:creationId xmlns:a16="http://schemas.microsoft.com/office/drawing/2014/main" xmlns="" id="{F9517394-E798-4CA2-A8FA-0C02185DBF2F}"/>
              </a:ext>
            </a:extLst>
          </p:cNvPr>
          <p:cNvSpPr/>
          <p:nvPr/>
        </p:nvSpPr>
        <p:spPr>
          <a:xfrm flipV="1">
            <a:off x="896643" y="1431302"/>
            <a:ext cx="8540320" cy="4"/>
          </a:xfrm>
          <a:prstGeom prst="line">
            <a:avLst/>
          </a:prstGeom>
          <a:ln w="12700" cap="rnd">
            <a:solidFill>
              <a:schemeClr val="accent1"/>
            </a:solidFill>
          </a:ln>
        </p:spPr>
        <p:txBody>
          <a:bodyPr lIns="45718" tIns="45718" rIns="45718" bIns="45718"/>
          <a:lstStyle/>
          <a:p>
            <a:endParaRPr/>
          </a:p>
        </p:txBody>
      </p:sp>
    </p:spTree>
    <p:extLst>
      <p:ext uri="{BB962C8B-B14F-4D97-AF65-F5344CB8AC3E}">
        <p14:creationId xmlns:p14="http://schemas.microsoft.com/office/powerpoint/2010/main" val="371280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A2B32A-3D5A-4050-874F-9A1149CC819F}"/>
              </a:ext>
            </a:extLst>
          </p:cNvPr>
          <p:cNvSpPr txBox="1"/>
          <p:nvPr/>
        </p:nvSpPr>
        <p:spPr>
          <a:xfrm>
            <a:off x="2081342" y="63741"/>
            <a:ext cx="6917635" cy="584775"/>
          </a:xfrm>
          <a:prstGeom prst="rect">
            <a:avLst/>
          </a:prstGeom>
          <a:noFill/>
        </p:spPr>
        <p:txBody>
          <a:bodyPr wrap="square" rtlCol="0">
            <a:spAutoFit/>
          </a:bodyPr>
          <a:lstStyle/>
          <a:p>
            <a:pPr algn="ctr"/>
            <a:r>
              <a:rPr lang="en-IN" sz="3200" b="1" dirty="0">
                <a:solidFill>
                  <a:srgbClr val="7030A0"/>
                </a:solidFill>
                <a:latin typeface="Calibri" panose="020F0502020204030204" pitchFamily="34" charset="0"/>
                <a:cs typeface="Times New Roman" panose="02020603050405020304" pitchFamily="18" charset="0"/>
              </a:rPr>
              <a:t>Recommendations</a:t>
            </a:r>
            <a:endParaRPr lang="en-US" sz="3200" dirty="0">
              <a:solidFill>
                <a:srgbClr val="7030A0"/>
              </a:solidFill>
            </a:endParaRPr>
          </a:p>
        </p:txBody>
      </p:sp>
      <p:sp>
        <p:nvSpPr>
          <p:cNvPr id="4" name="Rectangle 3">
            <a:extLst>
              <a:ext uri="{FF2B5EF4-FFF2-40B4-BE49-F238E27FC236}">
                <a16:creationId xmlns:a16="http://schemas.microsoft.com/office/drawing/2014/main" xmlns="" id="{C09F58A0-4127-41E2-B0AA-E3708FB1410B}"/>
              </a:ext>
            </a:extLst>
          </p:cNvPr>
          <p:cNvSpPr/>
          <p:nvPr/>
        </p:nvSpPr>
        <p:spPr>
          <a:xfrm>
            <a:off x="0" y="824014"/>
            <a:ext cx="10257183" cy="36178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chemeClr val="tx1"/>
                </a:solidFill>
                <a:latin typeface="Candara" panose="020E0502030303020204" pitchFamily="34" charset="0"/>
              </a:rPr>
              <a:t>Education and Outreach</a:t>
            </a:r>
          </a:p>
          <a:p>
            <a:pPr marL="342900" indent="-342900">
              <a:buFont typeface="+mj-lt"/>
              <a:buAutoNum type="arabicPeriod"/>
            </a:pPr>
            <a:r>
              <a:rPr lang="en-IN" dirty="0">
                <a:solidFill>
                  <a:schemeClr val="tx1"/>
                </a:solidFill>
                <a:latin typeface="Candara" panose="020E0502030303020204" pitchFamily="34" charset="0"/>
              </a:rPr>
              <a:t>All Agri-Universities need to introduce a course on Natural Farming (NF) and include the same in the BSc. Degrees.</a:t>
            </a:r>
          </a:p>
          <a:p>
            <a:pPr marL="342900" indent="-342900">
              <a:buFont typeface="+mj-lt"/>
              <a:buAutoNum type="arabicPeriod"/>
            </a:pPr>
            <a:r>
              <a:rPr lang="en-IN" dirty="0">
                <a:solidFill>
                  <a:schemeClr val="tx1"/>
                </a:solidFill>
                <a:latin typeface="Candara" panose="020E0502030303020204" pitchFamily="34" charset="0"/>
              </a:rPr>
              <a:t>Introduce agriculture and specifically NF into all school curriculums.</a:t>
            </a:r>
          </a:p>
          <a:p>
            <a:pPr marL="342900" indent="-342900">
              <a:buFont typeface="+mj-lt"/>
              <a:buAutoNum type="arabicPeriod"/>
            </a:pPr>
            <a:r>
              <a:rPr lang="en-IN" dirty="0">
                <a:solidFill>
                  <a:schemeClr val="tx1"/>
                </a:solidFill>
                <a:latin typeface="Candara" panose="020E0502030303020204" pitchFamily="34" charset="0"/>
              </a:rPr>
              <a:t>All Agri-Business Schools, at least all govt. supported institutions need to have a clear inclusion of Natural products-based training to establish its importance. </a:t>
            </a:r>
          </a:p>
          <a:p>
            <a:pPr marL="342900" indent="-342900">
              <a:buFont typeface="+mj-lt"/>
              <a:buAutoNum type="arabicPeriod"/>
            </a:pPr>
            <a:r>
              <a:rPr lang="en-IN" dirty="0">
                <a:solidFill>
                  <a:schemeClr val="tx1"/>
                </a:solidFill>
                <a:latin typeface="Candara" panose="020E0502030303020204" pitchFamily="34" charset="0"/>
              </a:rPr>
              <a:t>NF needs to be taught as an ecosystem with  six pillars and not just as techniques. (Gaushala, Desi Beej, Beekeeping, Food Forest, 5-layer food model, Biodiversity, water conservation etc.)</a:t>
            </a:r>
          </a:p>
          <a:p>
            <a:pPr marL="342900" indent="-342900">
              <a:buFont typeface="+mj-lt"/>
              <a:buAutoNum type="arabicPeriod"/>
            </a:pPr>
            <a:r>
              <a:rPr lang="en-IN" dirty="0">
                <a:solidFill>
                  <a:schemeClr val="tx1"/>
                </a:solidFill>
                <a:latin typeface="Candara" panose="020E0502030303020204" pitchFamily="34" charset="0"/>
              </a:rPr>
              <a:t>Mentorship Program: Team of NF Mentors in every district to guide farmers.</a:t>
            </a:r>
          </a:p>
          <a:p>
            <a:pPr marL="342900" indent="-342900">
              <a:buFont typeface="+mj-lt"/>
              <a:buAutoNum type="arabicPeriod"/>
            </a:pPr>
            <a:r>
              <a:rPr lang="en-IN" dirty="0">
                <a:solidFill>
                  <a:schemeClr val="tx1"/>
                </a:solidFill>
                <a:latin typeface="Candara" panose="020E0502030303020204" pitchFamily="34" charset="0"/>
              </a:rPr>
              <a:t>Training on Demand based diversified crop planning.</a:t>
            </a:r>
          </a:p>
          <a:p>
            <a:pPr marL="342900" indent="-342900">
              <a:buFont typeface="+mj-lt"/>
              <a:buAutoNum type="arabicPeriod"/>
            </a:pPr>
            <a:r>
              <a:rPr lang="en-IN" dirty="0">
                <a:solidFill>
                  <a:schemeClr val="tx1"/>
                </a:solidFill>
                <a:latin typeface="Candara" panose="020E0502030303020204" pitchFamily="34" charset="0"/>
              </a:rPr>
              <a:t>Train NGOs with wide reach in youth and women in NF through FPOs, SHGs etc..</a:t>
            </a:r>
          </a:p>
          <a:p>
            <a:pPr marL="342900" indent="-342900">
              <a:buFont typeface="+mj-lt"/>
              <a:buAutoNum type="arabicPeriod"/>
            </a:pPr>
            <a:r>
              <a:rPr lang="en-IN" dirty="0">
                <a:solidFill>
                  <a:schemeClr val="tx1"/>
                </a:solidFill>
                <a:latin typeface="Candara" panose="020E0502030303020204" pitchFamily="34" charset="0"/>
              </a:rPr>
              <a:t> Education on Nutrition per Acre Vs Yield per Acre</a:t>
            </a:r>
            <a:endParaRPr lang="en-US" dirty="0">
              <a:solidFill>
                <a:schemeClr val="tx1"/>
              </a:solidFill>
              <a:latin typeface="Candara" panose="020E0502030303020204" pitchFamily="34" charset="0"/>
            </a:endParaRPr>
          </a:p>
        </p:txBody>
      </p:sp>
      <p:sp>
        <p:nvSpPr>
          <p:cNvPr id="8" name="Rectangle 7">
            <a:extLst>
              <a:ext uri="{FF2B5EF4-FFF2-40B4-BE49-F238E27FC236}">
                <a16:creationId xmlns:a16="http://schemas.microsoft.com/office/drawing/2014/main" xmlns="" id="{D0C6B643-C3ED-4548-B5D8-9864623423A2}"/>
              </a:ext>
            </a:extLst>
          </p:cNvPr>
          <p:cNvSpPr/>
          <p:nvPr/>
        </p:nvSpPr>
        <p:spPr>
          <a:xfrm>
            <a:off x="1789043" y="4617358"/>
            <a:ext cx="10257183" cy="18845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chemeClr val="tx1"/>
                </a:solidFill>
                <a:latin typeface="Candara" panose="020E0502030303020204" pitchFamily="34" charset="0"/>
              </a:rPr>
              <a:t>Infrastructure and Supply Chains </a:t>
            </a:r>
          </a:p>
          <a:p>
            <a:pPr marL="342900" indent="-342900">
              <a:buFont typeface="+mj-lt"/>
              <a:buAutoNum type="arabicPeriod"/>
            </a:pPr>
            <a:r>
              <a:rPr lang="en-IN" dirty="0">
                <a:solidFill>
                  <a:schemeClr val="tx1"/>
                </a:solidFill>
                <a:latin typeface="Candara" panose="020E0502030303020204" pitchFamily="34" charset="0"/>
              </a:rPr>
              <a:t>Create separate hubs of Natural food supply chains, lab testing facilities, warehousing, cold storage, food processing integrated with Natural FPOs.</a:t>
            </a:r>
          </a:p>
          <a:p>
            <a:pPr marL="342900" indent="-342900">
              <a:buFont typeface="+mj-lt"/>
              <a:buAutoNum type="arabicPeriod"/>
            </a:pPr>
            <a:r>
              <a:rPr lang="en-IN" dirty="0">
                <a:solidFill>
                  <a:schemeClr val="tx1"/>
                </a:solidFill>
                <a:latin typeface="Candara" panose="020E0502030303020204" pitchFamily="34" charset="0"/>
              </a:rPr>
              <a:t> Creation of a whole plan to reduce costs and create demarcation between natural products and others. </a:t>
            </a:r>
          </a:p>
          <a:p>
            <a:pPr marL="342900" indent="-342900">
              <a:buFont typeface="+mj-lt"/>
              <a:buAutoNum type="arabicPeriod"/>
            </a:pPr>
            <a:r>
              <a:rPr lang="en-IN" dirty="0">
                <a:solidFill>
                  <a:schemeClr val="tx1"/>
                </a:solidFill>
                <a:latin typeface="Candara" panose="020E0502030303020204" pitchFamily="34" charset="0"/>
              </a:rPr>
              <a:t>Supportive technologies mapping, weather forecast, Integrated pest management technologies etc.</a:t>
            </a:r>
          </a:p>
          <a:p>
            <a:pPr algn="ctr"/>
            <a:endParaRPr lang="en-US" b="1" u="sng" dirty="0">
              <a:solidFill>
                <a:schemeClr val="tx1"/>
              </a:solidFill>
              <a:latin typeface="Candara" panose="020E0502030303020204" pitchFamily="34" charset="0"/>
            </a:endParaRPr>
          </a:p>
        </p:txBody>
      </p:sp>
    </p:spTree>
    <p:extLst>
      <p:ext uri="{BB962C8B-B14F-4D97-AF65-F5344CB8AC3E}">
        <p14:creationId xmlns:p14="http://schemas.microsoft.com/office/powerpoint/2010/main" val="234990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CAF9CB8-FF1E-42A1-AE7C-CC6D5281AE44}"/>
              </a:ext>
            </a:extLst>
          </p:cNvPr>
          <p:cNvSpPr/>
          <p:nvPr/>
        </p:nvSpPr>
        <p:spPr>
          <a:xfrm>
            <a:off x="0" y="1082501"/>
            <a:ext cx="8362122" cy="22926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chemeClr val="tx1"/>
                </a:solidFill>
                <a:latin typeface="Candara" panose="020E0502030303020204" pitchFamily="34" charset="0"/>
              </a:rPr>
              <a:t>Indigenous Varieties, Desi Beej and Food Forests</a:t>
            </a:r>
          </a:p>
          <a:p>
            <a:pPr marL="342900" indent="-342900">
              <a:buFont typeface="+mj-lt"/>
              <a:buAutoNum type="arabicPeriod"/>
            </a:pPr>
            <a:r>
              <a:rPr lang="en-IN" dirty="0">
                <a:solidFill>
                  <a:schemeClr val="tx1"/>
                </a:solidFill>
                <a:latin typeface="Candara" panose="020E0502030303020204" pitchFamily="34" charset="0"/>
              </a:rPr>
              <a:t>Establish a high-quality Museum in India to showcase and promote indigenous varieties of India. </a:t>
            </a:r>
          </a:p>
          <a:p>
            <a:pPr marL="342900" indent="-342900">
              <a:buFont typeface="+mj-lt"/>
              <a:buAutoNum type="arabicPeriod"/>
            </a:pPr>
            <a:r>
              <a:rPr lang="en-IN" dirty="0">
                <a:solidFill>
                  <a:schemeClr val="tx1"/>
                </a:solidFill>
                <a:latin typeface="Candara" panose="020E0502030303020204" pitchFamily="34" charset="0"/>
              </a:rPr>
              <a:t>State-Level committee on indigenous varieties.</a:t>
            </a:r>
          </a:p>
          <a:p>
            <a:pPr marL="342900" indent="-342900">
              <a:buFont typeface="+mj-lt"/>
              <a:buAutoNum type="arabicPeriod"/>
            </a:pPr>
            <a:r>
              <a:rPr lang="en-IN" dirty="0">
                <a:solidFill>
                  <a:schemeClr val="tx1"/>
                </a:solidFill>
                <a:latin typeface="Candara" panose="020E0502030303020204" pitchFamily="34" charset="0"/>
              </a:rPr>
              <a:t>Create a bigger Desi Beej Exchange with one Desi Beej Centre in every district.</a:t>
            </a:r>
          </a:p>
          <a:p>
            <a:pPr marL="342900" indent="-342900">
              <a:buFont typeface="+mj-lt"/>
              <a:buAutoNum type="arabicPeriod"/>
            </a:pPr>
            <a:r>
              <a:rPr lang="en-IN" dirty="0">
                <a:solidFill>
                  <a:schemeClr val="tx1"/>
                </a:solidFill>
                <a:latin typeface="Candara" panose="020E0502030303020204" pitchFamily="34" charset="0"/>
              </a:rPr>
              <a:t>Food forest incentive program</a:t>
            </a:r>
          </a:p>
          <a:p>
            <a:pPr marL="342900" indent="-342900">
              <a:buFont typeface="+mj-lt"/>
              <a:buAutoNum type="arabicPeriod"/>
            </a:pPr>
            <a:r>
              <a:rPr lang="en-IN" dirty="0">
                <a:solidFill>
                  <a:schemeClr val="tx1"/>
                </a:solidFill>
                <a:latin typeface="Candara" panose="020E0502030303020204" pitchFamily="34" charset="0"/>
              </a:rPr>
              <a:t>Nutrition research on traditional varieties</a:t>
            </a:r>
          </a:p>
        </p:txBody>
      </p:sp>
      <p:pic>
        <p:nvPicPr>
          <p:cNvPr id="1026" name="Picture 2" descr="Image for post">
            <a:extLst>
              <a:ext uri="{FF2B5EF4-FFF2-40B4-BE49-F238E27FC236}">
                <a16:creationId xmlns:a16="http://schemas.microsoft.com/office/drawing/2014/main" xmlns="" id="{BEDAC137-7E32-45A1-978D-D0C9B8FF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06" y="3489061"/>
            <a:ext cx="5247860" cy="2918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for post">
            <a:extLst>
              <a:ext uri="{FF2B5EF4-FFF2-40B4-BE49-F238E27FC236}">
                <a16:creationId xmlns:a16="http://schemas.microsoft.com/office/drawing/2014/main" xmlns="" id="{A61D290E-1BC5-4AB5-A371-F6255AC35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3164" y="1669776"/>
            <a:ext cx="3718836" cy="4737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AC480386-5F5D-45F2-8730-A83C4DC07F74}"/>
              </a:ext>
            </a:extLst>
          </p:cNvPr>
          <p:cNvSpPr txBox="1"/>
          <p:nvPr/>
        </p:nvSpPr>
        <p:spPr>
          <a:xfrm>
            <a:off x="8248622" y="6440556"/>
            <a:ext cx="3945835" cy="369332"/>
          </a:xfrm>
          <a:prstGeom prst="rect">
            <a:avLst/>
          </a:prstGeom>
          <a:noFill/>
        </p:spPr>
        <p:txBody>
          <a:bodyPr wrap="square">
            <a:spAutoFit/>
          </a:bodyPr>
          <a:lstStyle/>
          <a:p>
            <a:pPr algn="ctr"/>
            <a:r>
              <a:rPr lang="en-US" b="0" i="0" dirty="0">
                <a:effectLst/>
                <a:latin typeface="medium-content-sans-serif-font"/>
              </a:rPr>
              <a:t>Vijay </a:t>
            </a:r>
            <a:r>
              <a:rPr lang="en-US" b="0" i="0" dirty="0" err="1">
                <a:effectLst/>
                <a:latin typeface="medium-content-sans-serif-font"/>
              </a:rPr>
              <a:t>Jhardhariji</a:t>
            </a:r>
            <a:r>
              <a:rPr lang="en-US" b="0" i="0" dirty="0">
                <a:effectLst/>
                <a:latin typeface="medium-content-sans-serif-font"/>
              </a:rPr>
              <a:t> of Beej </a:t>
            </a:r>
            <a:r>
              <a:rPr lang="en-US" b="0" i="0" dirty="0" err="1">
                <a:effectLst/>
                <a:latin typeface="medium-content-sans-serif-font"/>
              </a:rPr>
              <a:t>Bachao</a:t>
            </a:r>
            <a:r>
              <a:rPr lang="en-US" b="0" i="0" dirty="0">
                <a:effectLst/>
                <a:latin typeface="medium-content-sans-serif-font"/>
              </a:rPr>
              <a:t> </a:t>
            </a:r>
            <a:r>
              <a:rPr lang="en-US" b="0" i="0" dirty="0" err="1">
                <a:effectLst/>
                <a:latin typeface="medium-content-sans-serif-font"/>
              </a:rPr>
              <a:t>Andolan</a:t>
            </a:r>
            <a:endParaRPr lang="en-US" dirty="0"/>
          </a:p>
        </p:txBody>
      </p:sp>
      <p:sp>
        <p:nvSpPr>
          <p:cNvPr id="10" name="TextBox 9">
            <a:extLst>
              <a:ext uri="{FF2B5EF4-FFF2-40B4-BE49-F238E27FC236}">
                <a16:creationId xmlns:a16="http://schemas.microsoft.com/office/drawing/2014/main" xmlns="" id="{EA32789D-D015-4378-B3B4-67DF9C2ED8FC}"/>
              </a:ext>
            </a:extLst>
          </p:cNvPr>
          <p:cNvSpPr txBox="1"/>
          <p:nvPr/>
        </p:nvSpPr>
        <p:spPr>
          <a:xfrm>
            <a:off x="940906" y="6468351"/>
            <a:ext cx="6255026" cy="369332"/>
          </a:xfrm>
          <a:prstGeom prst="rect">
            <a:avLst/>
          </a:prstGeom>
          <a:noFill/>
        </p:spPr>
        <p:txBody>
          <a:bodyPr wrap="square">
            <a:spAutoFit/>
          </a:bodyPr>
          <a:lstStyle/>
          <a:p>
            <a:r>
              <a:rPr lang="en-IN" b="0" i="0" dirty="0">
                <a:effectLst/>
                <a:latin typeface="medium-content-sans-serif-font"/>
              </a:rPr>
              <a:t>Rice Seed Collection from </a:t>
            </a:r>
            <a:r>
              <a:rPr lang="en-IN" b="0" i="0" dirty="0" err="1">
                <a:effectLst/>
                <a:latin typeface="medium-content-sans-serif-font"/>
              </a:rPr>
              <a:t>Bhairab</a:t>
            </a:r>
            <a:r>
              <a:rPr lang="en-IN" b="0" i="0" dirty="0">
                <a:effectLst/>
                <a:latin typeface="medium-content-sans-serif-font"/>
              </a:rPr>
              <a:t> Saini, Bankura, West Bengal</a:t>
            </a:r>
            <a:endParaRPr lang="en-US" dirty="0"/>
          </a:p>
        </p:txBody>
      </p:sp>
      <p:sp>
        <p:nvSpPr>
          <p:cNvPr id="7" name="TextBox 6">
            <a:extLst>
              <a:ext uri="{FF2B5EF4-FFF2-40B4-BE49-F238E27FC236}">
                <a16:creationId xmlns:a16="http://schemas.microsoft.com/office/drawing/2014/main" xmlns="" id="{24867184-87E8-4B7D-9862-6D60803F924D}"/>
              </a:ext>
            </a:extLst>
          </p:cNvPr>
          <p:cNvSpPr txBox="1"/>
          <p:nvPr/>
        </p:nvSpPr>
        <p:spPr>
          <a:xfrm>
            <a:off x="2147604" y="225359"/>
            <a:ext cx="6917635" cy="584775"/>
          </a:xfrm>
          <a:prstGeom prst="rect">
            <a:avLst/>
          </a:prstGeom>
          <a:noFill/>
        </p:spPr>
        <p:txBody>
          <a:bodyPr wrap="square" rtlCol="0">
            <a:spAutoFit/>
          </a:bodyPr>
          <a:lstStyle/>
          <a:p>
            <a:pPr algn="ctr"/>
            <a:r>
              <a:rPr lang="en-IN" sz="3200" b="1" dirty="0">
                <a:solidFill>
                  <a:srgbClr val="7030A0"/>
                </a:solidFill>
                <a:latin typeface="Calibri" panose="020F0502020204030204" pitchFamily="34" charset="0"/>
                <a:cs typeface="Times New Roman" panose="02020603050405020304" pitchFamily="18" charset="0"/>
              </a:rPr>
              <a:t>Recommendations</a:t>
            </a:r>
            <a:endParaRPr lang="en-US" sz="3200" dirty="0">
              <a:solidFill>
                <a:srgbClr val="7030A0"/>
              </a:solidFill>
            </a:endParaRPr>
          </a:p>
        </p:txBody>
      </p:sp>
    </p:spTree>
    <p:extLst>
      <p:ext uri="{BB962C8B-B14F-4D97-AF65-F5344CB8AC3E}">
        <p14:creationId xmlns:p14="http://schemas.microsoft.com/office/powerpoint/2010/main" val="135815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A2B32A-3D5A-4050-874F-9A1149CC819F}"/>
              </a:ext>
            </a:extLst>
          </p:cNvPr>
          <p:cNvSpPr txBox="1"/>
          <p:nvPr/>
        </p:nvSpPr>
        <p:spPr>
          <a:xfrm>
            <a:off x="2147604" y="225359"/>
            <a:ext cx="6917635" cy="584775"/>
          </a:xfrm>
          <a:prstGeom prst="rect">
            <a:avLst/>
          </a:prstGeom>
          <a:noFill/>
        </p:spPr>
        <p:txBody>
          <a:bodyPr wrap="square" rtlCol="0">
            <a:spAutoFit/>
          </a:bodyPr>
          <a:lstStyle/>
          <a:p>
            <a:pPr algn="ctr"/>
            <a:r>
              <a:rPr lang="en-IN" sz="3200" b="1" dirty="0">
                <a:solidFill>
                  <a:srgbClr val="7030A0"/>
                </a:solidFill>
                <a:latin typeface="Calibri" panose="020F0502020204030204" pitchFamily="34" charset="0"/>
                <a:cs typeface="Times New Roman" panose="02020603050405020304" pitchFamily="18" charset="0"/>
              </a:rPr>
              <a:t>Recommendations</a:t>
            </a:r>
            <a:endParaRPr lang="en-US" sz="3200" dirty="0">
              <a:solidFill>
                <a:srgbClr val="7030A0"/>
              </a:solidFill>
            </a:endParaRPr>
          </a:p>
        </p:txBody>
      </p:sp>
      <p:sp>
        <p:nvSpPr>
          <p:cNvPr id="4" name="Rectangle 3">
            <a:extLst>
              <a:ext uri="{FF2B5EF4-FFF2-40B4-BE49-F238E27FC236}">
                <a16:creationId xmlns:a16="http://schemas.microsoft.com/office/drawing/2014/main" xmlns="" id="{C09F58A0-4127-41E2-B0AA-E3708FB1410B}"/>
              </a:ext>
            </a:extLst>
          </p:cNvPr>
          <p:cNvSpPr/>
          <p:nvPr/>
        </p:nvSpPr>
        <p:spPr>
          <a:xfrm>
            <a:off x="0" y="810134"/>
            <a:ext cx="10257183" cy="26188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chemeClr val="tx1"/>
                </a:solidFill>
                <a:latin typeface="Candara" panose="020E0502030303020204" pitchFamily="34" charset="0"/>
              </a:rPr>
              <a:t>Marketing</a:t>
            </a:r>
          </a:p>
          <a:p>
            <a:pPr marL="342900" indent="-342900">
              <a:buFont typeface="+mj-lt"/>
              <a:buAutoNum type="arabicPeriod"/>
            </a:pPr>
            <a:r>
              <a:rPr lang="en-IN" dirty="0">
                <a:solidFill>
                  <a:schemeClr val="tx1"/>
                </a:solidFill>
                <a:latin typeface="Candara" panose="020E0502030303020204" pitchFamily="34" charset="0"/>
              </a:rPr>
              <a:t>Need of a formal and transparent B2B Exchange as being worked on by </a:t>
            </a:r>
            <a:r>
              <a:rPr lang="en-IN" dirty="0" err="1">
                <a:solidFill>
                  <a:schemeClr val="tx1"/>
                </a:solidFill>
                <a:latin typeface="Candara" panose="020E0502030303020204" pitchFamily="34" charset="0"/>
              </a:rPr>
              <a:t>Bhumijaa</a:t>
            </a:r>
            <a:r>
              <a:rPr lang="en-IN" dirty="0">
                <a:solidFill>
                  <a:schemeClr val="tx1"/>
                </a:solidFill>
                <a:latin typeface="Candara" panose="020E0502030303020204" pitchFamily="34" charset="0"/>
              </a:rPr>
              <a:t>.</a:t>
            </a:r>
          </a:p>
          <a:p>
            <a:pPr marL="342900" indent="-342900">
              <a:buFont typeface="+mj-lt"/>
              <a:buAutoNum type="arabicPeriod"/>
            </a:pPr>
            <a:r>
              <a:rPr lang="en-IN" dirty="0">
                <a:solidFill>
                  <a:schemeClr val="tx1"/>
                </a:solidFill>
                <a:latin typeface="Candara" panose="020E0502030303020204" pitchFamily="34" charset="0"/>
              </a:rPr>
              <a:t>Scaling up of B2C (Farm2Fork) Model to attach farm clusters to cities. Promote local </a:t>
            </a:r>
            <a:r>
              <a:rPr lang="en-IN" dirty="0" err="1">
                <a:solidFill>
                  <a:schemeClr val="tx1"/>
                </a:solidFill>
                <a:latin typeface="Candara" panose="020E0502030303020204" pitchFamily="34" charset="0"/>
              </a:rPr>
              <a:t>foodpreneurship</a:t>
            </a:r>
            <a:r>
              <a:rPr lang="en-IN" dirty="0">
                <a:solidFill>
                  <a:schemeClr val="tx1"/>
                </a:solidFill>
                <a:latin typeface="Candara" panose="020E0502030303020204" pitchFamily="34" charset="0"/>
              </a:rPr>
              <a:t> and increase sales of natural fruits and vegetables.</a:t>
            </a:r>
          </a:p>
          <a:p>
            <a:pPr marL="342900" indent="-342900">
              <a:buFont typeface="+mj-lt"/>
              <a:buAutoNum type="arabicPeriod"/>
            </a:pPr>
            <a:r>
              <a:rPr lang="en-IN" dirty="0">
                <a:solidFill>
                  <a:schemeClr val="tx1"/>
                </a:solidFill>
                <a:latin typeface="Candara" panose="020E0502030303020204" pitchFamily="34" charset="0"/>
              </a:rPr>
              <a:t>Strengthen Leverage Incentivise FPOs and SHGs</a:t>
            </a:r>
            <a:r>
              <a:rPr lang="en-US" dirty="0">
                <a:solidFill>
                  <a:schemeClr val="tx1"/>
                </a:solidFill>
                <a:latin typeface="Candara" panose="020E0502030303020204" pitchFamily="34" charset="0"/>
              </a:rPr>
              <a:t> to </a:t>
            </a:r>
            <a:r>
              <a:rPr lang="en-IN" dirty="0">
                <a:solidFill>
                  <a:schemeClr val="tx1"/>
                </a:solidFill>
                <a:latin typeface="Candara" panose="020E0502030303020204" pitchFamily="34" charset="0"/>
              </a:rPr>
              <a:t>train women and rural youth to reach out to local market areas.</a:t>
            </a:r>
          </a:p>
          <a:p>
            <a:pPr marL="342900" indent="-342900">
              <a:buFont typeface="+mj-lt"/>
              <a:buAutoNum type="arabicPeriod"/>
            </a:pPr>
            <a:r>
              <a:rPr lang="en-IN" dirty="0">
                <a:solidFill>
                  <a:schemeClr val="tx1"/>
                </a:solidFill>
                <a:latin typeface="Candara" panose="020E0502030303020204" pitchFamily="34" charset="0"/>
              </a:rPr>
              <a:t>Focus traditional varieties of foods that are forgotten and nutrient rich.</a:t>
            </a:r>
          </a:p>
          <a:p>
            <a:pPr marL="342900" indent="-342900">
              <a:buFont typeface="+mj-lt"/>
              <a:buAutoNum type="arabicPeriod"/>
            </a:pPr>
            <a:r>
              <a:rPr lang="en-IN" dirty="0">
                <a:solidFill>
                  <a:schemeClr val="tx1"/>
                </a:solidFill>
                <a:latin typeface="Candara" panose="020E0502030303020204" pitchFamily="34" charset="0"/>
              </a:rPr>
              <a:t>Plan to become a global leader in exports with focus on Super foods and herbs.</a:t>
            </a:r>
          </a:p>
          <a:p>
            <a:pPr marL="342900" indent="-342900">
              <a:buFont typeface="+mj-lt"/>
              <a:buAutoNum type="arabicPeriod"/>
            </a:pPr>
            <a:r>
              <a:rPr lang="en-IN" dirty="0">
                <a:solidFill>
                  <a:schemeClr val="tx1"/>
                </a:solidFill>
                <a:latin typeface="Candara" panose="020E0502030303020204" pitchFamily="34" charset="0"/>
              </a:rPr>
              <a:t>Promote Organic stores, Farmer’s markets and ecommerce</a:t>
            </a:r>
          </a:p>
          <a:p>
            <a:pPr marL="342900" indent="-342900">
              <a:buFont typeface="+mj-lt"/>
              <a:buAutoNum type="arabicPeriod"/>
            </a:pPr>
            <a:endParaRPr lang="en-US" dirty="0">
              <a:solidFill>
                <a:schemeClr val="tx1"/>
              </a:solidFill>
              <a:latin typeface="Candara" panose="020E0502030303020204" pitchFamily="34" charset="0"/>
            </a:endParaRPr>
          </a:p>
        </p:txBody>
      </p:sp>
      <p:sp>
        <p:nvSpPr>
          <p:cNvPr id="6" name="Rectangle 5">
            <a:extLst>
              <a:ext uri="{FF2B5EF4-FFF2-40B4-BE49-F238E27FC236}">
                <a16:creationId xmlns:a16="http://schemas.microsoft.com/office/drawing/2014/main" xmlns="" id="{23654FF3-40F6-4E3F-91CC-601DC641C68F}"/>
              </a:ext>
            </a:extLst>
          </p:cNvPr>
          <p:cNvSpPr/>
          <p:nvPr/>
        </p:nvSpPr>
        <p:spPr>
          <a:xfrm>
            <a:off x="1934817" y="3594652"/>
            <a:ext cx="10257183" cy="32633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chemeClr val="tx1"/>
                </a:solidFill>
                <a:latin typeface="Candara" panose="020E0502030303020204" pitchFamily="34" charset="0"/>
              </a:rPr>
              <a:t>Consumer Awareness and Demand Creation</a:t>
            </a:r>
            <a:endParaRPr lang="en-IN" b="1" dirty="0">
              <a:solidFill>
                <a:schemeClr val="tx1"/>
              </a:solidFill>
              <a:latin typeface="Candara" panose="020E0502030303020204" pitchFamily="34" charset="0"/>
            </a:endParaRPr>
          </a:p>
          <a:p>
            <a:pPr marL="342900" indent="-342900">
              <a:buAutoNum type="arabicPeriod"/>
            </a:pPr>
            <a:r>
              <a:rPr lang="en-IN" dirty="0">
                <a:solidFill>
                  <a:schemeClr val="tx1"/>
                </a:solidFill>
                <a:latin typeface="Candara" panose="020E0502030303020204" pitchFamily="34" charset="0"/>
              </a:rPr>
              <a:t>Creation of Health Communities as done by LWM to spread knowledge and information and create awareness and demand.</a:t>
            </a:r>
          </a:p>
          <a:p>
            <a:pPr marL="342900" indent="-342900">
              <a:buAutoNum type="arabicPeriod"/>
            </a:pPr>
            <a:r>
              <a:rPr lang="en-IN" dirty="0">
                <a:solidFill>
                  <a:schemeClr val="tx1"/>
                </a:solidFill>
                <a:latin typeface="Candara" panose="020E0502030303020204" pitchFamily="34" charset="0"/>
              </a:rPr>
              <a:t>Better segmentation in Market into different needs and demographics to help grow </a:t>
            </a:r>
            <a:r>
              <a:rPr lang="en-IN" dirty="0" err="1">
                <a:solidFill>
                  <a:schemeClr val="tx1"/>
                </a:solidFill>
                <a:latin typeface="Candara" panose="020E0502030303020204" pitchFamily="34" charset="0"/>
              </a:rPr>
              <a:t>foodpreneurs</a:t>
            </a:r>
            <a:r>
              <a:rPr lang="en-IN" dirty="0">
                <a:solidFill>
                  <a:schemeClr val="tx1"/>
                </a:solidFill>
                <a:latin typeface="Candara" panose="020E0502030303020204" pitchFamily="34" charset="0"/>
              </a:rPr>
              <a:t>.</a:t>
            </a:r>
          </a:p>
          <a:p>
            <a:pPr marL="342900" indent="-342900">
              <a:buAutoNum type="arabicPeriod"/>
            </a:pPr>
            <a:r>
              <a:rPr lang="en-IN" dirty="0">
                <a:solidFill>
                  <a:schemeClr val="tx1"/>
                </a:solidFill>
                <a:latin typeface="Candara" panose="020E0502030303020204" pitchFamily="34" charset="0"/>
              </a:rPr>
              <a:t>Research on Nutrition.</a:t>
            </a:r>
          </a:p>
          <a:p>
            <a:pPr marL="342900" indent="-342900">
              <a:buAutoNum type="arabicPeriod"/>
            </a:pPr>
            <a:r>
              <a:rPr lang="en-IN" dirty="0">
                <a:solidFill>
                  <a:schemeClr val="tx1"/>
                </a:solidFill>
                <a:latin typeface="Candara" panose="020E0502030303020204" pitchFamily="34" charset="0"/>
              </a:rPr>
              <a:t>Create traceability and trust through mapping of farms, lab testing and certification. Add the word ‘Natural’ to the certification.</a:t>
            </a:r>
          </a:p>
          <a:p>
            <a:pPr marL="342900" indent="-342900">
              <a:buAutoNum type="arabicPeriod"/>
            </a:pPr>
            <a:r>
              <a:rPr lang="en-IN" dirty="0">
                <a:solidFill>
                  <a:schemeClr val="tx1"/>
                </a:solidFill>
                <a:latin typeface="Candara" panose="020E0502030303020204" pitchFamily="34" charset="0"/>
              </a:rPr>
              <a:t>Government institutions like schools, hospitals can procure foods directly from Local Natural farms.</a:t>
            </a:r>
          </a:p>
          <a:p>
            <a:pPr marL="342900" indent="-342900">
              <a:buAutoNum type="arabicPeriod"/>
            </a:pPr>
            <a:r>
              <a:rPr lang="en-IN" dirty="0">
                <a:solidFill>
                  <a:schemeClr val="tx1"/>
                </a:solidFill>
                <a:latin typeface="Candara" panose="020E0502030303020204" pitchFamily="34" charset="0"/>
              </a:rPr>
              <a:t>Use of Social media to encourage Millet Cafes, Millet cooking workshops, Ayurveda lifestyle nutrition, children to eat organic.</a:t>
            </a:r>
          </a:p>
          <a:p>
            <a:pPr marL="342900" indent="-342900">
              <a:buAutoNum type="arabicPeriod"/>
            </a:pPr>
            <a:r>
              <a:rPr lang="en-IN" dirty="0">
                <a:solidFill>
                  <a:schemeClr val="tx1"/>
                </a:solidFill>
                <a:latin typeface="Candara" panose="020E0502030303020204" pitchFamily="34" charset="0"/>
              </a:rPr>
              <a:t>Push large corporates to switch to organic, especially hospitality and aviation sectors.</a:t>
            </a:r>
          </a:p>
          <a:p>
            <a:endParaRPr lang="en-IN" dirty="0">
              <a:solidFill>
                <a:schemeClr val="tx1"/>
              </a:solidFill>
              <a:latin typeface="Candara" panose="020E0502030303020204" pitchFamily="34" charset="0"/>
            </a:endParaRPr>
          </a:p>
        </p:txBody>
      </p:sp>
    </p:spTree>
    <p:extLst>
      <p:ext uri="{BB962C8B-B14F-4D97-AF65-F5344CB8AC3E}">
        <p14:creationId xmlns:p14="http://schemas.microsoft.com/office/powerpoint/2010/main" val="297187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B52F6FB-4676-4806-A741-F96F216E8F6D}"/>
              </a:ext>
            </a:extLst>
          </p:cNvPr>
          <p:cNvSpPr txBox="1"/>
          <p:nvPr/>
        </p:nvSpPr>
        <p:spPr>
          <a:xfrm>
            <a:off x="-1123950" y="387573"/>
            <a:ext cx="5565913" cy="923330"/>
          </a:xfrm>
          <a:prstGeom prst="rect">
            <a:avLst/>
          </a:prstGeom>
          <a:noFill/>
        </p:spPr>
        <p:txBody>
          <a:bodyPr wrap="square" rtlCol="0">
            <a:spAutoFit/>
          </a:bodyPr>
          <a:lstStyle/>
          <a:p>
            <a:pPr algn="ctr"/>
            <a:r>
              <a:rPr lang="en-IN" sz="5400" dirty="0">
                <a:solidFill>
                  <a:srgbClr val="7030A0"/>
                </a:solidFill>
                <a:latin typeface="Candara" panose="020E0502030303020204" pitchFamily="34" charset="0"/>
              </a:rPr>
              <a:t>WHY?</a:t>
            </a:r>
            <a:endParaRPr lang="en-US" sz="5400" dirty="0">
              <a:solidFill>
                <a:srgbClr val="7030A0"/>
              </a:solidFill>
              <a:latin typeface="Candara" panose="020E0502030303020204" pitchFamily="34" charset="0"/>
            </a:endParaRPr>
          </a:p>
        </p:txBody>
      </p:sp>
      <p:sp>
        <p:nvSpPr>
          <p:cNvPr id="3" name="Rectangle 2">
            <a:extLst>
              <a:ext uri="{FF2B5EF4-FFF2-40B4-BE49-F238E27FC236}">
                <a16:creationId xmlns:a16="http://schemas.microsoft.com/office/drawing/2014/main" xmlns="" id="{6FFA65BC-58BA-4937-90AF-594B13E46DDB}"/>
              </a:ext>
            </a:extLst>
          </p:cNvPr>
          <p:cNvSpPr/>
          <p:nvPr/>
        </p:nvSpPr>
        <p:spPr>
          <a:xfrm>
            <a:off x="238540" y="2350693"/>
            <a:ext cx="2849217" cy="1046921"/>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Climate Change</a:t>
            </a:r>
          </a:p>
          <a:p>
            <a:pPr algn="ctr"/>
            <a:endParaRPr lang="en-US" dirty="0"/>
          </a:p>
        </p:txBody>
      </p:sp>
      <p:sp>
        <p:nvSpPr>
          <p:cNvPr id="5" name="Rectangle 4">
            <a:extLst>
              <a:ext uri="{FF2B5EF4-FFF2-40B4-BE49-F238E27FC236}">
                <a16:creationId xmlns:a16="http://schemas.microsoft.com/office/drawing/2014/main" xmlns="" id="{ADFBDF3B-B4D0-46B6-8F09-E60C6754AC16}"/>
              </a:ext>
            </a:extLst>
          </p:cNvPr>
          <p:cNvSpPr/>
          <p:nvPr/>
        </p:nvSpPr>
        <p:spPr>
          <a:xfrm>
            <a:off x="3724928" y="2350693"/>
            <a:ext cx="4593563" cy="142729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IN" u="sng" dirty="0"/>
              <a:t>Inc. in Non-Communicable Diseases (NCD)</a:t>
            </a:r>
            <a:r>
              <a:rPr lang="en-IN" dirty="0"/>
              <a:t/>
            </a:r>
            <a:br>
              <a:rPr lang="en-IN" dirty="0"/>
            </a:br>
            <a:r>
              <a:rPr lang="en-US" sz="1800" b="0" i="0" dirty="0">
                <a:solidFill>
                  <a:srgbClr val="202122"/>
                </a:solidFill>
                <a:effectLst/>
                <a:latin typeface="Candara" panose="020E0502030303020204" pitchFamily="34" charset="0"/>
              </a:rPr>
              <a:t>• </a:t>
            </a:r>
            <a:r>
              <a:rPr lang="en-IN" dirty="0"/>
              <a:t>NCD deaths account for 80% Deaths globally</a:t>
            </a:r>
            <a:br>
              <a:rPr lang="en-IN" dirty="0"/>
            </a:br>
            <a:r>
              <a:rPr lang="en-US" sz="1800" b="0" i="0" dirty="0">
                <a:solidFill>
                  <a:srgbClr val="202122"/>
                </a:solidFill>
                <a:effectLst/>
                <a:latin typeface="Candara" panose="020E0502030303020204" pitchFamily="34" charset="0"/>
              </a:rPr>
              <a:t>• </a:t>
            </a:r>
            <a:r>
              <a:rPr lang="en-IN" dirty="0"/>
              <a:t>Even in Covid-19 Deaths, 80% associated with people existing issues.</a:t>
            </a:r>
            <a:endParaRPr lang="en-US" dirty="0"/>
          </a:p>
        </p:txBody>
      </p:sp>
      <p:sp>
        <p:nvSpPr>
          <p:cNvPr id="7" name="Rectangle 6">
            <a:extLst>
              <a:ext uri="{FF2B5EF4-FFF2-40B4-BE49-F238E27FC236}">
                <a16:creationId xmlns:a16="http://schemas.microsoft.com/office/drawing/2014/main" xmlns="" id="{F02F46BA-2552-4F67-8188-B889FEE68180}"/>
              </a:ext>
            </a:extLst>
          </p:cNvPr>
          <p:cNvSpPr/>
          <p:nvPr/>
        </p:nvSpPr>
        <p:spPr>
          <a:xfrm>
            <a:off x="9112527" y="2350693"/>
            <a:ext cx="2849216" cy="104692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Mental Health Pandemic</a:t>
            </a:r>
            <a:endParaRPr lang="en-US" dirty="0"/>
          </a:p>
        </p:txBody>
      </p:sp>
      <p:sp>
        <p:nvSpPr>
          <p:cNvPr id="22" name="TextBox 21">
            <a:extLst>
              <a:ext uri="{FF2B5EF4-FFF2-40B4-BE49-F238E27FC236}">
                <a16:creationId xmlns:a16="http://schemas.microsoft.com/office/drawing/2014/main" xmlns="" id="{2B0427FB-11D6-4AC2-B496-353D3F3B75DB}"/>
              </a:ext>
            </a:extLst>
          </p:cNvPr>
          <p:cNvSpPr txBox="1"/>
          <p:nvPr/>
        </p:nvSpPr>
        <p:spPr>
          <a:xfrm>
            <a:off x="2478158" y="5765201"/>
            <a:ext cx="8454886" cy="1077218"/>
          </a:xfrm>
          <a:prstGeom prst="rect">
            <a:avLst/>
          </a:prstGeom>
          <a:noFill/>
        </p:spPr>
        <p:txBody>
          <a:bodyPr wrap="square" rtlCol="0">
            <a:spAutoFit/>
          </a:bodyPr>
          <a:lstStyle/>
          <a:p>
            <a:endParaRPr lang="en-IN" sz="3200" b="1" dirty="0">
              <a:solidFill>
                <a:srgbClr val="7030A0"/>
              </a:solidFill>
              <a:latin typeface="Candara" panose="020E0502030303020204" pitchFamily="34" charset="0"/>
            </a:endParaRPr>
          </a:p>
          <a:p>
            <a:r>
              <a:rPr lang="en-IN" sz="3200" b="1" dirty="0">
                <a:solidFill>
                  <a:srgbClr val="7030A0"/>
                </a:solidFill>
                <a:latin typeface="Candara" panose="020E0502030303020204" pitchFamily="34" charset="0"/>
              </a:rPr>
              <a:t>The entire ecosystem has to be Transformed</a:t>
            </a:r>
            <a:endParaRPr lang="en-US" sz="3200" b="1" dirty="0">
              <a:solidFill>
                <a:srgbClr val="7030A0"/>
              </a:solidFill>
              <a:latin typeface="Candara" panose="020E0502030303020204" pitchFamily="34" charset="0"/>
            </a:endParaRPr>
          </a:p>
        </p:txBody>
      </p:sp>
      <p:sp>
        <p:nvSpPr>
          <p:cNvPr id="23" name="TextBox 22">
            <a:extLst>
              <a:ext uri="{FF2B5EF4-FFF2-40B4-BE49-F238E27FC236}">
                <a16:creationId xmlns:a16="http://schemas.microsoft.com/office/drawing/2014/main" xmlns="" id="{218D5AA1-A79B-4114-8A55-B19F102EB4C1}"/>
              </a:ext>
            </a:extLst>
          </p:cNvPr>
          <p:cNvSpPr txBox="1"/>
          <p:nvPr/>
        </p:nvSpPr>
        <p:spPr>
          <a:xfrm>
            <a:off x="2823530" y="491691"/>
            <a:ext cx="6826908" cy="1569660"/>
          </a:xfrm>
          <a:prstGeom prst="rect">
            <a:avLst/>
          </a:prstGeom>
          <a:noFill/>
        </p:spPr>
        <p:txBody>
          <a:bodyPr wrap="square" rtlCol="0">
            <a:spAutoFit/>
          </a:bodyPr>
          <a:lstStyle/>
          <a:p>
            <a:pPr algn="ctr"/>
            <a:r>
              <a:rPr lang="en-IN" sz="2400" b="1" dirty="0">
                <a:solidFill>
                  <a:srgbClr val="7030A0"/>
                </a:solidFill>
                <a:latin typeface="Candara" panose="020E0502030303020204" pitchFamily="34" charset="0"/>
              </a:rPr>
              <a:t>Natural farming is a part of a natural ecosystem for producers, suppliers and consumers</a:t>
            </a:r>
            <a:br>
              <a:rPr lang="en-IN" sz="2400" b="1" dirty="0">
                <a:solidFill>
                  <a:srgbClr val="7030A0"/>
                </a:solidFill>
                <a:latin typeface="Candara" panose="020E0502030303020204" pitchFamily="34" charset="0"/>
              </a:rPr>
            </a:br>
            <a:r>
              <a:rPr lang="en-IN" sz="2400" b="1" dirty="0">
                <a:solidFill>
                  <a:srgbClr val="7030A0"/>
                </a:solidFill>
                <a:latin typeface="Candara" panose="020E0502030303020204" pitchFamily="34" charset="0"/>
              </a:rPr>
              <a:t>To reduce and reverse the effects of</a:t>
            </a:r>
          </a:p>
          <a:p>
            <a:pPr algn="ctr"/>
            <a:endParaRPr lang="en-US" sz="2400" dirty="0"/>
          </a:p>
        </p:txBody>
      </p:sp>
      <p:pic>
        <p:nvPicPr>
          <p:cNvPr id="8" name="Picture 7" descr="Chart, pie chart&#10;&#10;Description automatically generated">
            <a:extLst>
              <a:ext uri="{FF2B5EF4-FFF2-40B4-BE49-F238E27FC236}">
                <a16:creationId xmlns:a16="http://schemas.microsoft.com/office/drawing/2014/main" xmlns="" id="{83FAB5E5-27DF-4A5D-9C1B-49F810BB3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291" y="3777984"/>
            <a:ext cx="2936760" cy="2212397"/>
          </a:xfrm>
          <a:prstGeom prst="rect">
            <a:avLst/>
          </a:prstGeom>
        </p:spPr>
      </p:pic>
      <p:pic>
        <p:nvPicPr>
          <p:cNvPr id="1030" name="Picture 6" descr="Kiss the Ground Movie - Home | Facebook">
            <a:extLst>
              <a:ext uri="{FF2B5EF4-FFF2-40B4-BE49-F238E27FC236}">
                <a16:creationId xmlns:a16="http://schemas.microsoft.com/office/drawing/2014/main" xmlns="" id="{24C2F60E-3A3F-4FF7-9B7D-E3D52EF57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783" y="3476197"/>
            <a:ext cx="2514185" cy="2514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m &amp; Discussion: The Need to Grow | Ethical NYC">
            <a:extLst>
              <a:ext uri="{FF2B5EF4-FFF2-40B4-BE49-F238E27FC236}">
                <a16:creationId xmlns:a16="http://schemas.microsoft.com/office/drawing/2014/main" xmlns="" id="{4E753CF4-1DC0-4B9B-B8F5-2F0AB864B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41" y="4049602"/>
            <a:ext cx="3633044" cy="194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6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6B3F32D-E79B-46A3-8598-3234995C30A0}"/>
              </a:ext>
            </a:extLst>
          </p:cNvPr>
          <p:cNvSpPr txBox="1"/>
          <p:nvPr/>
        </p:nvSpPr>
        <p:spPr>
          <a:xfrm>
            <a:off x="1657937" y="289172"/>
            <a:ext cx="7779026" cy="584775"/>
          </a:xfrm>
          <a:prstGeom prst="rect">
            <a:avLst/>
          </a:prstGeom>
          <a:noFill/>
        </p:spPr>
        <p:txBody>
          <a:bodyPr wrap="square" rtlCol="0">
            <a:spAutoFit/>
          </a:bodyPr>
          <a:lstStyle/>
          <a:p>
            <a:pPr algn="ctr"/>
            <a:r>
              <a:rPr lang="en-IN" sz="3200" b="1" dirty="0">
                <a:solidFill>
                  <a:srgbClr val="7030A0"/>
                </a:solidFill>
                <a:latin typeface="Candara" panose="020E0502030303020204" pitchFamily="34" charset="0"/>
              </a:rPr>
              <a:t>IMPACT CREATED BY BHUMIJAA &amp; LWM</a:t>
            </a:r>
            <a:endParaRPr lang="en-US" sz="3200" b="1" dirty="0">
              <a:solidFill>
                <a:srgbClr val="7030A0"/>
              </a:solidFill>
              <a:latin typeface="Candara" panose="020E0502030303020204" pitchFamily="34" charset="0"/>
            </a:endParaRPr>
          </a:p>
        </p:txBody>
      </p:sp>
      <p:sp>
        <p:nvSpPr>
          <p:cNvPr id="12" name="Rectangle 11">
            <a:extLst>
              <a:ext uri="{FF2B5EF4-FFF2-40B4-BE49-F238E27FC236}">
                <a16:creationId xmlns:a16="http://schemas.microsoft.com/office/drawing/2014/main" xmlns="" id="{8731EA26-13D1-4FB7-BE62-D3B79ECEBD56}"/>
              </a:ext>
            </a:extLst>
          </p:cNvPr>
          <p:cNvSpPr/>
          <p:nvPr/>
        </p:nvSpPr>
        <p:spPr>
          <a:xfrm>
            <a:off x="185531" y="1410685"/>
            <a:ext cx="3403689" cy="5447315"/>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IN" sz="1600" b="1" u="sng" dirty="0">
                <a:latin typeface="Candara" panose="020E0502030303020204" pitchFamily="34" charset="0"/>
                <a:ea typeface="Calibri" panose="020F0502020204030204" pitchFamily="34" charset="0"/>
                <a:cs typeface="Times New Roman" panose="02020603050405020304" pitchFamily="18" charset="0"/>
              </a:rPr>
              <a:t>Established </a:t>
            </a:r>
            <a:r>
              <a:rPr lang="en-IN" sz="1600" b="1" u="sng" dirty="0">
                <a:effectLst/>
                <a:latin typeface="Candara" panose="020E0502030303020204" pitchFamily="34" charset="0"/>
                <a:ea typeface="Calibri" panose="020F0502020204030204" pitchFamily="34" charset="0"/>
                <a:cs typeface="Times New Roman" panose="02020603050405020304" pitchFamily="18" charset="0"/>
              </a:rPr>
              <a:t>Various Networks</a:t>
            </a:r>
            <a:br>
              <a:rPr lang="en-IN" sz="1600" b="1" u="sng" dirty="0">
                <a:effectLst/>
                <a:latin typeface="Candara" panose="020E0502030303020204" pitchFamily="34" charset="0"/>
                <a:ea typeface="Calibri" panose="020F0502020204030204" pitchFamily="34" charset="0"/>
                <a:cs typeface="Times New Roman" panose="02020603050405020304" pitchFamily="18" charset="0"/>
              </a:rPr>
            </a:br>
            <a:r>
              <a:rPr lang="en-IN" sz="1600" b="1" u="sng" dirty="0">
                <a:effectLst/>
                <a:latin typeface="Candara" panose="020E0502030303020204" pitchFamily="34" charset="0"/>
                <a:ea typeface="Calibri" panose="020F0502020204030204" pitchFamily="34" charset="0"/>
                <a:cs typeface="Times New Roman" panose="02020603050405020304" pitchFamily="18" charset="0"/>
              </a:rPr>
              <a:t> </a:t>
            </a:r>
            <a:br>
              <a:rPr lang="en-IN" sz="1600" b="1" u="sng"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IN" sz="1600" dirty="0">
                <a:effectLst/>
                <a:latin typeface="Candara" panose="020E0502030303020204" pitchFamily="34" charset="0"/>
                <a:ea typeface="Calibri" panose="020F0502020204030204" pitchFamily="34" charset="0"/>
                <a:cs typeface="Times New Roman" panose="02020603050405020304" pitchFamily="18" charset="0"/>
              </a:rPr>
              <a:t>30,000+ </a:t>
            </a:r>
            <a:r>
              <a:rPr lang="en-IN" sz="1600" dirty="0" err="1">
                <a:effectLst/>
                <a:latin typeface="Candara" panose="020E0502030303020204" pitchFamily="34" charset="0"/>
                <a:ea typeface="Calibri" panose="020F0502020204030204" pitchFamily="34" charset="0"/>
                <a:cs typeface="Times New Roman" panose="02020603050405020304" pitchFamily="18" charset="0"/>
              </a:rPr>
              <a:t>Agripreneurs</a:t>
            </a:r>
            <a:r>
              <a:rPr lang="en-IN" sz="1600" dirty="0">
                <a:effectLst/>
                <a:latin typeface="Candara" panose="020E0502030303020204" pitchFamily="34" charset="0"/>
                <a:ea typeface="Calibri" panose="020F0502020204030204" pitchFamily="34" charset="0"/>
                <a:cs typeface="Times New Roman" panose="02020603050405020304" pitchFamily="18" charset="0"/>
              </a:rPr>
              <a:t> connected with over 2 to 5 lakh farmers connected in our n/w </a:t>
            </a:r>
            <a:r>
              <a:rPr lang="en-IN" sz="1600" u="sng" dirty="0">
                <a:effectLst/>
                <a:latin typeface="Candara" panose="020E0502030303020204" pitchFamily="34" charset="0"/>
                <a:ea typeface="Calibri" panose="020F0502020204030204" pitchFamily="34" charset="0"/>
                <a:cs typeface="Times New Roman" panose="02020603050405020304" pitchFamily="18" charset="0"/>
              </a:rPr>
              <a:t/>
            </a:r>
            <a:br>
              <a:rPr lang="en-IN" sz="1600" u="sng"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IN" sz="1600" dirty="0">
                <a:effectLst/>
                <a:latin typeface="Candara" panose="020E0502030303020204" pitchFamily="34" charset="0"/>
                <a:ea typeface="Calibri" panose="020F0502020204030204" pitchFamily="34" charset="0"/>
                <a:cs typeface="Times New Roman" panose="02020603050405020304" pitchFamily="18" charset="0"/>
              </a:rPr>
              <a:t>Gaushala Network</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IN" sz="1600" dirty="0">
                <a:effectLst/>
                <a:latin typeface="Candara" panose="020E0502030303020204" pitchFamily="34" charset="0"/>
                <a:ea typeface="Calibri" panose="020F0502020204030204" pitchFamily="34" charset="0"/>
                <a:cs typeface="Times New Roman" panose="02020603050405020304" pitchFamily="18" charset="0"/>
              </a:rPr>
              <a:t>Herbal Network </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IN" sz="1600" dirty="0">
                <a:effectLst/>
                <a:latin typeface="Candara" panose="020E0502030303020204" pitchFamily="34" charset="0"/>
                <a:ea typeface="Calibri" panose="020F0502020204030204" pitchFamily="34" charset="0"/>
                <a:cs typeface="Times New Roman" panose="02020603050405020304" pitchFamily="18" charset="0"/>
              </a:rPr>
              <a:t>Food Forest Network</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IN" sz="1600" dirty="0">
                <a:effectLst/>
                <a:latin typeface="Candara" panose="020E0502030303020204" pitchFamily="34" charset="0"/>
                <a:ea typeface="Calibri" panose="020F0502020204030204" pitchFamily="34" charset="0"/>
                <a:cs typeface="Times New Roman" panose="02020603050405020304" pitchFamily="18" charset="0"/>
              </a:rPr>
              <a:t>Food Processing</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IN" sz="1600" dirty="0">
                <a:effectLst/>
                <a:latin typeface="Candara" panose="020E0502030303020204" pitchFamily="34" charset="0"/>
                <a:ea typeface="Calibri" panose="020F0502020204030204" pitchFamily="34" charset="0"/>
                <a:cs typeface="Times New Roman" panose="02020603050405020304" pitchFamily="18" charset="0"/>
              </a:rPr>
              <a:t>Agri Technologies</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IN" sz="1600" dirty="0">
                <a:effectLst/>
                <a:latin typeface="Candara" panose="020E0502030303020204" pitchFamily="34" charset="0"/>
                <a:ea typeface="Calibri" panose="020F0502020204030204" pitchFamily="34" charset="0"/>
                <a:cs typeface="Times New Roman" panose="02020603050405020304" pitchFamily="18" charset="0"/>
              </a:rPr>
              <a:t>Desi Beej Network</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 Network of </a:t>
            </a:r>
            <a:r>
              <a:rPr lang="en-IN" sz="1600" dirty="0">
                <a:effectLst/>
                <a:latin typeface="Candara" panose="020E0502030303020204" pitchFamily="34" charset="0"/>
                <a:ea typeface="Calibri" panose="020F0502020204030204" pitchFamily="34" charset="0"/>
                <a:cs typeface="Times New Roman" panose="02020603050405020304" pitchFamily="18" charset="0"/>
              </a:rPr>
              <a:t>Women</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 Network of </a:t>
            </a:r>
            <a:r>
              <a:rPr lang="en-IN" sz="1600" dirty="0">
                <a:effectLst/>
                <a:latin typeface="Candara" panose="020E0502030303020204" pitchFamily="34" charset="0"/>
                <a:ea typeface="Calibri" panose="020F0502020204030204" pitchFamily="34" charset="0"/>
                <a:cs typeface="Times New Roman" panose="02020603050405020304" pitchFamily="18" charset="0"/>
              </a:rPr>
              <a:t>Bee-Keepers</a:t>
            </a:r>
            <a:br>
              <a:rPr lang="en-IN" sz="1600" dirty="0">
                <a:effectLst/>
                <a:latin typeface="Candara" panose="020E0502030303020204" pitchFamily="34" charset="0"/>
                <a:ea typeface="Calibri" panose="020F0502020204030204" pitchFamily="34" charset="0"/>
                <a:cs typeface="Times New Roman" panose="02020603050405020304" pitchFamily="18" charset="0"/>
              </a:rPr>
            </a:br>
            <a:r>
              <a:rPr lang="en-IN" sz="1600" dirty="0">
                <a:effectLst/>
                <a:latin typeface="Candara" panose="020E0502030303020204" pitchFamily="34" charset="0"/>
                <a:ea typeface="Calibri" panose="020F0502020204030204" pitchFamily="34" charset="0"/>
                <a:cs typeface="Times New Roman" panose="02020603050405020304" pitchFamily="18" charset="0"/>
              </a:rPr>
              <a:t>(Can be deepened by increasing awareness)</a:t>
            </a:r>
            <a:endParaRPr lang="en-US" sz="1600" dirty="0">
              <a:effectLst/>
              <a:latin typeface="Candara" panose="020E0502030303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916BC5AD-A643-4067-943F-73660E32BE6C}"/>
              </a:ext>
            </a:extLst>
          </p:cNvPr>
          <p:cNvSpPr/>
          <p:nvPr/>
        </p:nvSpPr>
        <p:spPr>
          <a:xfrm>
            <a:off x="3589220" y="1410683"/>
            <a:ext cx="4116921" cy="5447317"/>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endParaRPr lang="en-IN"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N"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700" b="1" u="sng" dirty="0" err="1">
                <a:effectLst/>
                <a:latin typeface="Candara" panose="020E0502030303020204" pitchFamily="34" charset="0"/>
                <a:ea typeface="Calibri" panose="020F0502020204030204" pitchFamily="34" charset="0"/>
                <a:cs typeface="Times New Roman" panose="02020603050405020304" pitchFamily="18" charset="0"/>
              </a:rPr>
              <a:t>Bhumijaa</a:t>
            </a:r>
            <a:endParaRPr lang="en-IN" sz="1700" b="1" u="sng"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700" b="0" i="0" dirty="0">
                <a:solidFill>
                  <a:srgbClr val="202122"/>
                </a:solidFill>
                <a:effectLst/>
                <a:latin typeface="Candara" panose="020E0502030303020204" pitchFamily="34" charset="0"/>
              </a:rPr>
              <a:t>•</a:t>
            </a:r>
            <a:r>
              <a:rPr lang="en-IN" sz="1700" dirty="0">
                <a:latin typeface="Candara" panose="020E0502030303020204" pitchFamily="34" charset="0"/>
                <a:ea typeface="Calibri" panose="020F0502020204030204" pitchFamily="34" charset="0"/>
                <a:cs typeface="Times New Roman" panose="02020603050405020304" pitchFamily="18" charset="0"/>
              </a:rPr>
              <a:t>Over 20 thousand transactions of B2B Exchanges.</a:t>
            </a:r>
          </a:p>
          <a:p>
            <a:pPr>
              <a:lnSpc>
                <a:spcPct val="107000"/>
              </a:lnSpc>
              <a:spcAft>
                <a:spcPts val="800"/>
              </a:spcAft>
            </a:pPr>
            <a:r>
              <a:rPr lang="en-US" sz="1700" b="0" i="0" dirty="0">
                <a:solidFill>
                  <a:srgbClr val="202122"/>
                </a:solidFill>
                <a:effectLst/>
                <a:latin typeface="Candara" panose="020E0502030303020204" pitchFamily="34" charset="0"/>
              </a:rPr>
              <a:t>• </a:t>
            </a:r>
            <a:r>
              <a:rPr lang="en-IN" sz="1700" dirty="0">
                <a:latin typeface="Candara" panose="020E0502030303020204" pitchFamily="34" charset="0"/>
                <a:ea typeface="Calibri" panose="020F0502020204030204" pitchFamily="34" charset="0"/>
                <a:cs typeface="Times New Roman" panose="02020603050405020304" pitchFamily="18" charset="0"/>
              </a:rPr>
              <a:t>B2B tech platform coming up.</a:t>
            </a:r>
          </a:p>
          <a:p>
            <a:pPr>
              <a:lnSpc>
                <a:spcPct val="107000"/>
              </a:lnSpc>
              <a:spcAft>
                <a:spcPts val="800"/>
              </a:spcAft>
            </a:pPr>
            <a:r>
              <a:rPr lang="en-US" sz="1700" b="0" i="0" dirty="0">
                <a:solidFill>
                  <a:srgbClr val="202122"/>
                </a:solidFill>
                <a:effectLst/>
                <a:latin typeface="Candara" panose="020E0502030303020204" pitchFamily="34" charset="0"/>
              </a:rPr>
              <a:t>• </a:t>
            </a:r>
            <a:r>
              <a:rPr lang="en-IN" sz="1700" b="0" i="0" dirty="0">
                <a:solidFill>
                  <a:srgbClr val="202122"/>
                </a:solidFill>
                <a:effectLst/>
                <a:latin typeface="Candara" panose="020E0502030303020204" pitchFamily="34" charset="0"/>
                <a:cs typeface="Times New Roman" panose="02020603050405020304" pitchFamily="18" charset="0"/>
              </a:rPr>
              <a:t>M</a:t>
            </a:r>
            <a:r>
              <a:rPr lang="en-IN" sz="1700" dirty="0">
                <a:latin typeface="Candara" panose="020E0502030303020204" pitchFamily="34" charset="0"/>
                <a:ea typeface="Calibri" panose="020F0502020204030204" pitchFamily="34" charset="0"/>
                <a:cs typeface="Times New Roman" panose="02020603050405020304" pitchFamily="18" charset="0"/>
              </a:rPr>
              <a:t>entoring and capacity building of </a:t>
            </a:r>
            <a:r>
              <a:rPr lang="en-IN" sz="1700" dirty="0" err="1">
                <a:latin typeface="Candara" panose="020E0502030303020204" pitchFamily="34" charset="0"/>
                <a:ea typeface="Calibri" panose="020F0502020204030204" pitchFamily="34" charset="0"/>
                <a:cs typeface="Times New Roman" panose="02020603050405020304" pitchFamily="18" charset="0"/>
              </a:rPr>
              <a:t>Agripreneurs</a:t>
            </a:r>
            <a:r>
              <a:rPr lang="en-IN" sz="1700" dirty="0">
                <a:latin typeface="Candara" panose="020E0502030303020204" pitchFamily="34" charset="0"/>
                <a:ea typeface="Calibri" panose="020F0502020204030204" pitchFamily="34" charset="0"/>
                <a:cs typeface="Times New Roman" panose="02020603050405020304" pitchFamily="18" charset="0"/>
              </a:rPr>
              <a:t> and creation of Organic</a:t>
            </a:r>
            <a:br>
              <a:rPr lang="en-IN" sz="1700" dirty="0">
                <a:latin typeface="Candara" panose="020E0502030303020204" pitchFamily="34" charset="0"/>
                <a:ea typeface="Calibri" panose="020F0502020204030204" pitchFamily="34" charset="0"/>
                <a:cs typeface="Times New Roman" panose="02020603050405020304" pitchFamily="18" charset="0"/>
              </a:rPr>
            </a:br>
            <a:r>
              <a:rPr lang="en-IN" sz="1700" dirty="0" err="1">
                <a:latin typeface="Candara" panose="020E0502030303020204" pitchFamily="34" charset="0"/>
                <a:ea typeface="Calibri" panose="020F0502020204030204" pitchFamily="34" charset="0"/>
                <a:cs typeface="Times New Roman" panose="02020603050405020304" pitchFamily="18" charset="0"/>
              </a:rPr>
              <a:t>Agriprenuers</a:t>
            </a:r>
            <a:r>
              <a:rPr lang="en-IN" sz="1700" dirty="0">
                <a:latin typeface="Candara" panose="020E0502030303020204" pitchFamily="34" charset="0"/>
                <a:ea typeface="Calibri" panose="020F0502020204030204" pitchFamily="34" charset="0"/>
                <a:cs typeface="Times New Roman" panose="02020603050405020304" pitchFamily="18" charset="0"/>
              </a:rPr>
              <a:t> &amp; Consumers’ Association</a:t>
            </a:r>
          </a:p>
          <a:p>
            <a:pPr>
              <a:lnSpc>
                <a:spcPct val="107000"/>
              </a:lnSpc>
              <a:spcAft>
                <a:spcPts val="800"/>
              </a:spcAft>
            </a:pPr>
            <a:r>
              <a:rPr lang="en-US" sz="1700" b="0" i="0" dirty="0">
                <a:solidFill>
                  <a:srgbClr val="202122"/>
                </a:solidFill>
                <a:effectLst/>
                <a:latin typeface="Candara" panose="020E0502030303020204" pitchFamily="34" charset="0"/>
              </a:rPr>
              <a:t>• </a:t>
            </a:r>
            <a:r>
              <a:rPr lang="en-IN" sz="1700" dirty="0">
                <a:latin typeface="Candara" panose="020E0502030303020204" pitchFamily="34" charset="0"/>
                <a:ea typeface="Calibri" panose="020F0502020204030204" pitchFamily="34" charset="0"/>
                <a:cs typeface="Times New Roman" panose="02020603050405020304" pitchFamily="18" charset="0"/>
              </a:rPr>
              <a:t>Creating entire reseller n/w for farms and farmer groups with no market linkages. (HP Apple growers, </a:t>
            </a:r>
            <a:r>
              <a:rPr lang="en-IN" sz="1700" dirty="0" err="1">
                <a:latin typeface="Candara" panose="020E0502030303020204" pitchFamily="34" charset="0"/>
                <a:ea typeface="Calibri" panose="020F0502020204030204" pitchFamily="34" charset="0"/>
                <a:cs typeface="Times New Roman" panose="02020603050405020304" pitchFamily="18" charset="0"/>
              </a:rPr>
              <a:t>Chattisgarh</a:t>
            </a:r>
            <a:r>
              <a:rPr lang="en-IN" sz="1700" dirty="0">
                <a:latin typeface="Candara" panose="020E0502030303020204" pitchFamily="34" charset="0"/>
                <a:ea typeface="Calibri" panose="020F0502020204030204" pitchFamily="34" charset="0"/>
                <a:cs typeface="Times New Roman" panose="02020603050405020304" pitchFamily="18" charset="0"/>
              </a:rPr>
              <a:t>, </a:t>
            </a:r>
            <a:r>
              <a:rPr lang="en-IN" sz="1700" dirty="0" err="1">
                <a:latin typeface="Candara" panose="020E0502030303020204" pitchFamily="34" charset="0"/>
                <a:ea typeface="Calibri" panose="020F0502020204030204" pitchFamily="34" charset="0"/>
                <a:cs typeface="Times New Roman" panose="02020603050405020304" pitchFamily="18" charset="0"/>
              </a:rPr>
              <a:t>Barmer</a:t>
            </a:r>
            <a:r>
              <a:rPr lang="en-IN" sz="1700" dirty="0">
                <a:latin typeface="Candara" panose="020E0502030303020204" pitchFamily="34" charset="0"/>
                <a:ea typeface="Calibri" panose="020F0502020204030204" pitchFamily="34" charset="0"/>
                <a:cs typeface="Times New Roman" panose="02020603050405020304" pitchFamily="18" charset="0"/>
              </a:rPr>
              <a:t> RJ, MH Fruits, Millets from AP, TN Oils)</a:t>
            </a:r>
          </a:p>
          <a:p>
            <a:pPr>
              <a:lnSpc>
                <a:spcPct val="107000"/>
              </a:lnSpc>
              <a:spcAft>
                <a:spcPts val="800"/>
              </a:spcAft>
            </a:pPr>
            <a:r>
              <a:rPr lang="en-US" sz="1700" b="0" i="0" dirty="0">
                <a:solidFill>
                  <a:srgbClr val="202122"/>
                </a:solidFill>
                <a:effectLst/>
                <a:latin typeface="Candara" panose="020E0502030303020204" pitchFamily="34" charset="0"/>
              </a:rPr>
              <a:t>•</a:t>
            </a:r>
            <a:r>
              <a:rPr lang="en-IN" sz="1700" dirty="0">
                <a:latin typeface="Candara" panose="020E0502030303020204" pitchFamily="34" charset="0"/>
                <a:ea typeface="Calibri" panose="020F0502020204030204" pitchFamily="34" charset="0"/>
                <a:cs typeface="Times New Roman" panose="02020603050405020304" pitchFamily="18" charset="0"/>
              </a:rPr>
              <a:t>Training of newcomers and over 150 women </a:t>
            </a:r>
            <a:r>
              <a:rPr lang="en-IN" sz="1700" dirty="0" err="1">
                <a:latin typeface="Candara" panose="020E0502030303020204" pitchFamily="34" charset="0"/>
                <a:ea typeface="Calibri" panose="020F0502020204030204" pitchFamily="34" charset="0"/>
                <a:cs typeface="Times New Roman" panose="02020603050405020304" pitchFamily="18" charset="0"/>
              </a:rPr>
              <a:t>agripreneurs</a:t>
            </a:r>
            <a:r>
              <a:rPr lang="en-IN" sz="1700" dirty="0">
                <a:latin typeface="Candara" panose="020E0502030303020204" pitchFamily="34" charset="0"/>
                <a:ea typeface="Calibri" panose="020F0502020204030204" pitchFamily="34" charset="0"/>
                <a:cs typeface="Times New Roman" panose="02020603050405020304" pitchFamily="18" charset="0"/>
              </a:rPr>
              <a:t> on the 6 pillars of Natural farming.</a:t>
            </a:r>
            <a:br>
              <a:rPr lang="en-IN" sz="1700" dirty="0">
                <a:latin typeface="Candara" panose="020E0502030303020204" pitchFamily="34" charset="0"/>
                <a:ea typeface="Calibri" panose="020F0502020204030204" pitchFamily="34" charset="0"/>
                <a:cs typeface="Times New Roman" panose="02020603050405020304" pitchFamily="18" charset="0"/>
              </a:rPr>
            </a:br>
            <a:r>
              <a:rPr lang="en-US" sz="1600" b="0" i="0" dirty="0">
                <a:solidFill>
                  <a:srgbClr val="202122"/>
                </a:solidFill>
                <a:effectLst/>
                <a:latin typeface="Candara" panose="020E0502030303020204" pitchFamily="34" charset="0"/>
              </a:rPr>
              <a:t>•</a:t>
            </a:r>
            <a:r>
              <a:rPr lang="en-US" sz="1600" b="0" i="0" dirty="0">
                <a:solidFill>
                  <a:srgbClr val="202122"/>
                </a:solidFill>
                <a:effectLst/>
                <a:latin typeface="Arial" panose="020B0604020202020204" pitchFamily="34" charset="0"/>
              </a:rPr>
              <a:t> </a:t>
            </a:r>
            <a:r>
              <a:rPr lang="en-IN" sz="1700" dirty="0">
                <a:latin typeface="Candara" panose="020E0502030303020204" pitchFamily="34" charset="0"/>
                <a:ea typeface="Calibri" panose="020F0502020204030204" pitchFamily="34" charset="0"/>
                <a:cs typeface="Times New Roman" panose="02020603050405020304" pitchFamily="18" charset="0"/>
              </a:rPr>
              <a:t>Encouraging farmers to grow and market perishables</a:t>
            </a:r>
          </a:p>
          <a:p>
            <a:pPr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928E5074-FEF8-4AAB-B0E4-C4911534F8FC}"/>
              </a:ext>
            </a:extLst>
          </p:cNvPr>
          <p:cNvSpPr/>
          <p:nvPr/>
        </p:nvSpPr>
        <p:spPr>
          <a:xfrm>
            <a:off x="7706140" y="1410684"/>
            <a:ext cx="4485859" cy="5447315"/>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endParaRPr lang="en-IN"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N"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N"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700" b="1" u="sng" dirty="0">
                <a:latin typeface="Candara" panose="020E0502030303020204" pitchFamily="34" charset="0"/>
                <a:ea typeface="Calibri" panose="020F0502020204030204" pitchFamily="34" charset="0"/>
                <a:cs typeface="Times New Roman" panose="02020603050405020304" pitchFamily="18" charset="0"/>
              </a:rPr>
              <a:t>Living Without Medicine</a:t>
            </a:r>
          </a:p>
          <a:p>
            <a:pPr>
              <a:lnSpc>
                <a:spcPct val="107000"/>
              </a:lnSpc>
              <a:spcAft>
                <a:spcPts val="800"/>
              </a:spcAft>
            </a:pPr>
            <a:r>
              <a:rPr lang="en-US" sz="1700" b="0" i="0" dirty="0">
                <a:solidFill>
                  <a:srgbClr val="202122"/>
                </a:solidFill>
                <a:effectLst/>
                <a:latin typeface="Candara" panose="020E0502030303020204" pitchFamily="34" charset="0"/>
              </a:rPr>
              <a:t>• </a:t>
            </a:r>
            <a:r>
              <a:rPr lang="en-IN" sz="1700" dirty="0">
                <a:effectLst/>
                <a:latin typeface="Candara" panose="020E0502030303020204" pitchFamily="34" charset="0"/>
                <a:ea typeface="Calibri" panose="020F0502020204030204" pitchFamily="34" charset="0"/>
                <a:cs typeface="Times New Roman" panose="02020603050405020304" pitchFamily="18" charset="0"/>
              </a:rPr>
              <a:t>Shifting of food habits by increasing awareness through events and educative webinars and giving access to natural foods.</a:t>
            </a:r>
          </a:p>
          <a:p>
            <a:pPr>
              <a:lnSpc>
                <a:spcPct val="107000"/>
              </a:lnSpc>
              <a:spcAft>
                <a:spcPts val="800"/>
              </a:spcAft>
            </a:pPr>
            <a:r>
              <a:rPr lang="en-US" sz="1700" b="0" i="0" dirty="0">
                <a:solidFill>
                  <a:srgbClr val="202122"/>
                </a:solidFill>
                <a:effectLst/>
                <a:latin typeface="Candara" panose="020E0502030303020204" pitchFamily="34" charset="0"/>
              </a:rPr>
              <a:t>• </a:t>
            </a:r>
            <a:r>
              <a:rPr lang="en-IN" sz="1700" dirty="0">
                <a:effectLst/>
                <a:latin typeface="Candara" panose="020E0502030303020204" pitchFamily="34" charset="0"/>
                <a:ea typeface="Calibri" panose="020F0502020204030204" pitchFamily="34" charset="0"/>
                <a:cs typeface="Times New Roman" panose="02020603050405020304" pitchFamily="18" charset="0"/>
              </a:rPr>
              <a:t>Coaching and Mentoring for NCD through nutrition</a:t>
            </a:r>
            <a:r>
              <a:rPr lang="de-DE" sz="1600" dirty="0">
                <a:effectLst/>
                <a:latin typeface="Candara" panose="020E0502030303020204" pitchFamily="34" charset="0"/>
                <a:ea typeface="Calibri" panose="020F0502020204030204" pitchFamily="34" charset="0"/>
                <a:cs typeface="Times New Roman" panose="02020603050405020304" pitchFamily="18" charset="0"/>
              </a:rPr>
              <a:t> and e</a:t>
            </a:r>
            <a:r>
              <a:rPr lang="de-DE" sz="1600" dirty="0">
                <a:latin typeface="Candara" panose="020E0502030303020204" pitchFamily="34" charset="0"/>
              </a:rPr>
              <a:t>ngaging experts in Nutrition, Ayurveda, Naturopathy</a:t>
            </a:r>
            <a:r>
              <a:rPr lang="de-DE" sz="1600" dirty="0">
                <a:latin typeface="Candara" panose="020E0502030303020204" pitchFamily="34" charset="0"/>
                <a:cs typeface="Calibri"/>
                <a:sym typeface="Calibri"/>
              </a:rPr>
              <a:t>.</a:t>
            </a:r>
            <a:r>
              <a:rPr lang="en-IN" sz="1700" dirty="0">
                <a:effectLst/>
                <a:latin typeface="Candara" panose="020E0502030303020204" pitchFamily="34" charset="0"/>
                <a:ea typeface="Calibri" panose="020F0502020204030204" pitchFamily="34" charset="0"/>
                <a:cs typeface="Times New Roman" panose="02020603050405020304" pitchFamily="18" charset="0"/>
              </a:rPr>
              <a:t/>
            </a:r>
            <a:br>
              <a:rPr lang="en-IN" sz="1700" dirty="0">
                <a:effectLst/>
                <a:latin typeface="Candara" panose="020E0502030303020204" pitchFamily="34" charset="0"/>
                <a:ea typeface="Calibri" panose="020F0502020204030204" pitchFamily="34" charset="0"/>
                <a:cs typeface="Times New Roman" panose="02020603050405020304" pitchFamily="18" charset="0"/>
              </a:rPr>
            </a:br>
            <a:r>
              <a:rPr lang="en-US" sz="1700" b="0" i="0" dirty="0">
                <a:solidFill>
                  <a:srgbClr val="202122"/>
                </a:solidFill>
                <a:effectLst/>
                <a:latin typeface="Candara" panose="020E0502030303020204" pitchFamily="34" charset="0"/>
              </a:rPr>
              <a:t>• </a:t>
            </a:r>
            <a:r>
              <a:rPr lang="en-IN" sz="1700" dirty="0">
                <a:effectLst/>
                <a:latin typeface="Candara" panose="020E0502030303020204" pitchFamily="34" charset="0"/>
                <a:ea typeface="Calibri" panose="020F0502020204030204" pitchFamily="34" charset="0"/>
                <a:cs typeface="Times New Roman" panose="02020603050405020304" pitchFamily="18" charset="0"/>
              </a:rPr>
              <a:t>Promoting traditional varieties of foods, superfoods, herbs and shift into plant based diets.</a:t>
            </a:r>
            <a:br>
              <a:rPr lang="en-IN" sz="1700" dirty="0">
                <a:effectLst/>
                <a:latin typeface="Candara" panose="020E0502030303020204" pitchFamily="34" charset="0"/>
                <a:ea typeface="Calibri" panose="020F0502020204030204" pitchFamily="34" charset="0"/>
                <a:cs typeface="Times New Roman" panose="02020603050405020304" pitchFamily="18" charset="0"/>
              </a:rPr>
            </a:br>
            <a:r>
              <a:rPr lang="en-US" sz="1700" b="0" i="0" dirty="0">
                <a:solidFill>
                  <a:srgbClr val="202122"/>
                </a:solidFill>
                <a:effectLst/>
                <a:latin typeface="Candara" panose="020E0502030303020204" pitchFamily="34" charset="0"/>
              </a:rPr>
              <a:t>• </a:t>
            </a:r>
            <a:r>
              <a:rPr lang="en-IN" sz="1700" dirty="0">
                <a:effectLst/>
                <a:latin typeface="Candara" panose="020E0502030303020204" pitchFamily="34" charset="0"/>
                <a:ea typeface="Calibri" panose="020F0502020204030204" pitchFamily="34" charset="0"/>
                <a:cs typeface="Times New Roman" panose="02020603050405020304" pitchFamily="18" charset="0"/>
              </a:rPr>
              <a:t>15 Local Healthy communities of more than  across different cities with linkages with </a:t>
            </a:r>
            <a:r>
              <a:rPr lang="en-IN" sz="1700" dirty="0">
                <a:latin typeface="Candara" panose="020E0502030303020204" pitchFamily="34" charset="0"/>
                <a:ea typeface="Calibri" panose="020F0502020204030204" pitchFamily="34" charset="0"/>
                <a:cs typeface="Times New Roman" panose="02020603050405020304" pitchFamily="18" charset="0"/>
              </a:rPr>
              <a:t>farmers and farmer groups locally</a:t>
            </a:r>
          </a:p>
          <a:p>
            <a:pPr>
              <a:lnSpc>
                <a:spcPct val="107000"/>
              </a:lnSpc>
              <a:spcAft>
                <a:spcPts val="800"/>
              </a:spcAft>
            </a:pPr>
            <a:r>
              <a:rPr lang="en-US" sz="1700" b="0" i="0" dirty="0">
                <a:solidFill>
                  <a:srgbClr val="202122"/>
                </a:solidFill>
                <a:effectLst/>
                <a:latin typeface="Candara" panose="020E0502030303020204" pitchFamily="34" charset="0"/>
              </a:rPr>
              <a:t>• </a:t>
            </a:r>
            <a:r>
              <a:rPr lang="en-IN" sz="1700" dirty="0">
                <a:effectLst/>
                <a:latin typeface="Candara" panose="020E0502030303020204" pitchFamily="34" charset="0"/>
                <a:ea typeface="Calibri" panose="020F0502020204030204" pitchFamily="34" charset="0"/>
                <a:cs typeface="Times New Roman" panose="02020603050405020304" pitchFamily="18" charset="0"/>
              </a:rPr>
              <a:t>Outreach of </a:t>
            </a:r>
            <a:r>
              <a:rPr lang="en-IN" sz="1700" dirty="0">
                <a:latin typeface="Candara" panose="020E0502030303020204" pitchFamily="34" charset="0"/>
                <a:ea typeface="Calibri" panose="020F0502020204030204" pitchFamily="34" charset="0"/>
                <a:cs typeface="Times New Roman" panose="02020603050405020304" pitchFamily="18" charset="0"/>
              </a:rPr>
              <a:t>20,000 x 5 end customers</a:t>
            </a:r>
          </a:p>
          <a:p>
            <a:pPr algn="just">
              <a:lnSpc>
                <a:spcPct val="115000"/>
              </a:lnSpc>
              <a:buSzPct val="100000"/>
              <a:defRPr>
                <a:latin typeface="Candara"/>
                <a:ea typeface="Candara"/>
                <a:cs typeface="Candara"/>
                <a:sym typeface="Candara"/>
              </a:defRPr>
            </a:pPr>
            <a:r>
              <a:rPr lang="en-US" sz="1600" b="0" i="0" dirty="0">
                <a:solidFill>
                  <a:srgbClr val="202122"/>
                </a:solidFill>
                <a:effectLst/>
                <a:latin typeface="Candara" panose="020E0502030303020204" pitchFamily="34" charset="0"/>
              </a:rPr>
              <a:t>• </a:t>
            </a:r>
            <a:r>
              <a:rPr lang="en-IN" sz="1600" dirty="0">
                <a:latin typeface="Candara" panose="020E0502030303020204" pitchFamily="34" charset="0"/>
              </a:rPr>
              <a:t>Local access to growers and sellers hence B2C opportunities, farm2fork models thus doubling farmer’s income</a:t>
            </a:r>
            <a:endParaRPr lang="en-IN" sz="1600" dirty="0">
              <a:latin typeface="Candara" panose="020E0502030303020204" pitchFamily="34" charset="0"/>
              <a:ea typeface="Calibri"/>
              <a:cs typeface="Calibri"/>
              <a:sym typeface="Calibri"/>
            </a:endParaRPr>
          </a:p>
          <a:p>
            <a:pPr>
              <a:lnSpc>
                <a:spcPct val="107000"/>
              </a:lnSpc>
              <a:spcAft>
                <a:spcPts val="800"/>
              </a:spcAft>
            </a:pPr>
            <a:r>
              <a:rPr lang="en-IN" sz="1700" b="1" u="sng" dirty="0">
                <a:effectLst/>
                <a:latin typeface="Candara" panose="020E0502030303020204" pitchFamily="34" charset="0"/>
                <a:ea typeface="Calibri" panose="020F0502020204030204" pitchFamily="34" charset="0"/>
                <a:cs typeface="Times New Roman" panose="02020603050405020304" pitchFamily="18" charset="0"/>
              </a:rPr>
              <a:t/>
            </a:r>
            <a:br>
              <a:rPr lang="en-IN" sz="1700" b="1" u="sng" dirty="0">
                <a:effectLst/>
                <a:latin typeface="Candara" panose="020E0502030303020204" pitchFamily="34" charset="0"/>
                <a:ea typeface="Calibri" panose="020F0502020204030204" pitchFamily="34" charset="0"/>
                <a:cs typeface="Times New Roman" panose="02020603050405020304" pitchFamily="18" charset="0"/>
              </a:rPr>
            </a:br>
            <a:r>
              <a:rPr lang="en-IN"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en-IN" sz="1800" u="sng" dirty="0">
                <a:effectLst/>
                <a:latin typeface="Calibri" panose="020F0502020204030204" pitchFamily="34" charset="0"/>
                <a:ea typeface="Calibri" panose="020F0502020204030204" pitchFamily="34" charset="0"/>
                <a:cs typeface="Times New Roman" panose="02020603050405020304" pitchFamily="18" charset="0"/>
              </a:rPr>
              <a:t/>
            </a:r>
            <a:br>
              <a:rPr lang="en-IN" sz="1800" u="sng"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EAD80D95-8926-431E-B364-A0C68CF6B392}"/>
              </a:ext>
            </a:extLst>
          </p:cNvPr>
          <p:cNvSpPr txBox="1"/>
          <p:nvPr/>
        </p:nvSpPr>
        <p:spPr>
          <a:xfrm>
            <a:off x="1786793" y="764354"/>
            <a:ext cx="7977808" cy="646331"/>
          </a:xfrm>
          <a:prstGeom prst="rect">
            <a:avLst/>
          </a:prstGeom>
          <a:noFill/>
        </p:spPr>
        <p:txBody>
          <a:bodyPr wrap="square" rtlCol="0">
            <a:spAutoFit/>
          </a:bodyPr>
          <a:lstStyle/>
          <a:p>
            <a:pPr algn="ctr"/>
            <a:r>
              <a:rPr lang="en-IN" u="sng" dirty="0">
                <a:solidFill>
                  <a:srgbClr val="7030A0"/>
                </a:solidFill>
              </a:rPr>
              <a:t>One of the Largest non-commercial network across India connect farmer, </a:t>
            </a:r>
            <a:r>
              <a:rPr lang="en-IN" u="sng" dirty="0" err="1">
                <a:solidFill>
                  <a:srgbClr val="7030A0"/>
                </a:solidFill>
              </a:rPr>
              <a:t>agripreneurs</a:t>
            </a:r>
            <a:r>
              <a:rPr lang="en-IN" u="sng" dirty="0">
                <a:solidFill>
                  <a:srgbClr val="7030A0"/>
                </a:solidFill>
              </a:rPr>
              <a:t> and consumers.</a:t>
            </a:r>
            <a:endParaRPr lang="en-US" u="sng" dirty="0">
              <a:solidFill>
                <a:srgbClr val="7030A0"/>
              </a:solidFill>
            </a:endParaRPr>
          </a:p>
        </p:txBody>
      </p:sp>
    </p:spTree>
    <p:extLst>
      <p:ext uri="{BB962C8B-B14F-4D97-AF65-F5344CB8AC3E}">
        <p14:creationId xmlns:p14="http://schemas.microsoft.com/office/powerpoint/2010/main" val="31313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A0CA5933-E2A9-4083-B67F-FE7F2E033EEE}"/>
              </a:ext>
            </a:extLst>
          </p:cNvPr>
          <p:cNvGraphicFramePr/>
          <p:nvPr>
            <p:extLst>
              <p:ext uri="{D42A27DB-BD31-4B8C-83A1-F6EECF244321}">
                <p14:modId xmlns:p14="http://schemas.microsoft.com/office/powerpoint/2010/main" val="920362764"/>
              </p:ext>
            </p:extLst>
          </p:nvPr>
        </p:nvGraphicFramePr>
        <p:xfrm>
          <a:off x="101875" y="0"/>
          <a:ext cx="10866783" cy="6950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063F0BBB-E1A2-4789-A782-BB6386C070BE}"/>
              </a:ext>
            </a:extLst>
          </p:cNvPr>
          <p:cNvSpPr txBox="1"/>
          <p:nvPr/>
        </p:nvSpPr>
        <p:spPr>
          <a:xfrm>
            <a:off x="119269" y="112644"/>
            <a:ext cx="2031325" cy="6496877"/>
          </a:xfrm>
          <a:prstGeom prst="rect">
            <a:avLst/>
          </a:prstGeom>
          <a:noFill/>
        </p:spPr>
        <p:txBody>
          <a:bodyPr vert="vert270" wrap="square" rtlCol="0">
            <a:spAutoFit/>
          </a:bodyPr>
          <a:lstStyle/>
          <a:p>
            <a:pPr algn="ctr"/>
            <a:r>
              <a:rPr lang="en-IN" sz="6000" u="sng" dirty="0">
                <a:solidFill>
                  <a:srgbClr val="7030A0"/>
                </a:solidFill>
              </a:rPr>
              <a:t>6 Pillars of Natural Ecosystem </a:t>
            </a:r>
            <a:endParaRPr lang="en-US" sz="6000" u="sng" dirty="0">
              <a:solidFill>
                <a:srgbClr val="7030A0"/>
              </a:solidFill>
            </a:endParaRPr>
          </a:p>
        </p:txBody>
      </p:sp>
      <p:pic>
        <p:nvPicPr>
          <p:cNvPr id="5" name="image18.jpeg">
            <a:extLst>
              <a:ext uri="{FF2B5EF4-FFF2-40B4-BE49-F238E27FC236}">
                <a16:creationId xmlns:a16="http://schemas.microsoft.com/office/drawing/2014/main" xmlns="" id="{85568F64-96B3-418B-8EA4-0F350992B53C}"/>
              </a:ext>
            </a:extLst>
          </p:cNvPr>
          <p:cNvPicPr>
            <a:picLocks noChangeAspect="1"/>
          </p:cNvPicPr>
          <p:nvPr/>
        </p:nvPicPr>
        <p:blipFill>
          <a:blip r:embed="rId7"/>
          <a:stretch>
            <a:fillRect/>
          </a:stretch>
        </p:blipFill>
        <p:spPr>
          <a:xfrm>
            <a:off x="8919939" y="3021496"/>
            <a:ext cx="3272061" cy="3836504"/>
          </a:xfrm>
          <a:prstGeom prst="rect">
            <a:avLst/>
          </a:prstGeom>
          <a:ln w="12700">
            <a:miter lim="400000"/>
          </a:ln>
        </p:spPr>
      </p:pic>
    </p:spTree>
    <p:extLst>
      <p:ext uri="{BB962C8B-B14F-4D97-AF65-F5344CB8AC3E}">
        <p14:creationId xmlns:p14="http://schemas.microsoft.com/office/powerpoint/2010/main" val="373382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07">
            <a:extLst>
              <a:ext uri="{FF2B5EF4-FFF2-40B4-BE49-F238E27FC236}">
                <a16:creationId xmlns:a16="http://schemas.microsoft.com/office/drawing/2014/main" xmlns="" id="{F8AF3FE3-0691-4AEB-8E7A-FEF38F5D78B3}"/>
              </a:ext>
            </a:extLst>
          </p:cNvPr>
          <p:cNvSpPr/>
          <p:nvPr/>
        </p:nvSpPr>
        <p:spPr>
          <a:xfrm>
            <a:off x="898923" y="661425"/>
            <a:ext cx="9093193" cy="150810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3200">
                <a:latin typeface="Candara"/>
                <a:ea typeface="Candara"/>
                <a:cs typeface="Candara"/>
                <a:sym typeface="Candara"/>
              </a:defRPr>
            </a:pPr>
            <a:r>
              <a:rPr sz="3200" dirty="0">
                <a:solidFill>
                  <a:srgbClr val="7030A0"/>
                </a:solidFill>
              </a:rPr>
              <a:t>B2B Xchange: </a:t>
            </a:r>
            <a:endParaRPr lang="en-IN" sz="3200" dirty="0">
              <a:solidFill>
                <a:srgbClr val="7030A0"/>
              </a:solidFill>
            </a:endParaRPr>
          </a:p>
          <a:p>
            <a:pPr>
              <a:defRPr sz="3200">
                <a:latin typeface="Candara"/>
                <a:ea typeface="Candara"/>
                <a:cs typeface="Candara"/>
                <a:sym typeface="Candara"/>
              </a:defRPr>
            </a:pPr>
            <a:r>
              <a:rPr sz="2800" dirty="0">
                <a:solidFill>
                  <a:srgbClr val="7030A0"/>
                </a:solidFill>
              </a:rPr>
              <a:t>India’s most comprehensive portal for organic agribusiness </a:t>
            </a:r>
          </a:p>
          <a:p>
            <a:pPr>
              <a:defRPr sz="3200">
                <a:latin typeface="Candara"/>
                <a:ea typeface="Candara"/>
                <a:cs typeface="Candara"/>
                <a:sym typeface="Candara"/>
              </a:defRPr>
            </a:pPr>
            <a:r>
              <a:rPr dirty="0">
                <a:solidFill>
                  <a:srgbClr val="7030A0"/>
                </a:solidFill>
              </a:rPr>
              <a:t>  </a:t>
            </a:r>
          </a:p>
        </p:txBody>
      </p:sp>
      <p:sp>
        <p:nvSpPr>
          <p:cNvPr id="5" name="Shape 510">
            <a:extLst>
              <a:ext uri="{FF2B5EF4-FFF2-40B4-BE49-F238E27FC236}">
                <a16:creationId xmlns:a16="http://schemas.microsoft.com/office/drawing/2014/main" xmlns="" id="{589FAADA-6EB8-42B7-B5EA-14E4823F1BFC}"/>
              </a:ext>
            </a:extLst>
          </p:cNvPr>
          <p:cNvSpPr/>
          <p:nvPr/>
        </p:nvSpPr>
        <p:spPr>
          <a:xfrm>
            <a:off x="896643" y="2017038"/>
            <a:ext cx="8888802" cy="386355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7000"/>
              </a:lnSpc>
              <a:spcBef>
                <a:spcPts val="800"/>
              </a:spcBef>
              <a:defRPr>
                <a:solidFill>
                  <a:srgbClr val="500050"/>
                </a:solidFill>
                <a:latin typeface="Candara"/>
                <a:ea typeface="Candara"/>
                <a:cs typeface="Candara"/>
                <a:sym typeface="Candara"/>
              </a:defRPr>
            </a:pPr>
            <a:r>
              <a:rPr dirty="0"/>
              <a:t> 1. Facilitate b2b among </a:t>
            </a:r>
            <a:r>
              <a:rPr dirty="0" err="1"/>
              <a:t>Bhumijaa</a:t>
            </a:r>
            <a:r>
              <a:rPr dirty="0"/>
              <a:t> verified members </a:t>
            </a:r>
          </a:p>
          <a:p>
            <a:pPr>
              <a:lnSpc>
                <a:spcPct val="107000"/>
              </a:lnSpc>
              <a:spcBef>
                <a:spcPts val="800"/>
              </a:spcBef>
              <a:defRPr>
                <a:solidFill>
                  <a:srgbClr val="500050"/>
                </a:solidFill>
                <a:latin typeface="Candara"/>
                <a:ea typeface="Candara"/>
                <a:cs typeface="Candara"/>
                <a:sym typeface="Candara"/>
              </a:defRPr>
            </a:pPr>
            <a:r>
              <a:rPr dirty="0"/>
              <a:t>2. Transparent system of product listing by </a:t>
            </a:r>
            <a:r>
              <a:rPr dirty="0" err="1"/>
              <a:t>agripreneurs</a:t>
            </a:r>
            <a:r>
              <a:rPr dirty="0"/>
              <a:t> with search modality </a:t>
            </a:r>
          </a:p>
          <a:p>
            <a:pPr>
              <a:lnSpc>
                <a:spcPct val="107000"/>
              </a:lnSpc>
              <a:spcBef>
                <a:spcPts val="800"/>
              </a:spcBef>
              <a:defRPr>
                <a:solidFill>
                  <a:srgbClr val="500050"/>
                </a:solidFill>
                <a:latin typeface="Candara"/>
                <a:ea typeface="Candara"/>
                <a:cs typeface="Candara"/>
                <a:sym typeface="Candara"/>
              </a:defRPr>
            </a:pPr>
            <a:r>
              <a:rPr dirty="0"/>
              <a:t>3. Value chain </a:t>
            </a:r>
            <a:r>
              <a:rPr dirty="0" err="1"/>
              <a:t>agripreneurs</a:t>
            </a:r>
            <a:r>
              <a:rPr dirty="0"/>
              <a:t> and larger buyers get access to best organic sellers </a:t>
            </a:r>
          </a:p>
          <a:p>
            <a:pPr>
              <a:lnSpc>
                <a:spcPct val="107000"/>
              </a:lnSpc>
              <a:spcBef>
                <a:spcPts val="800"/>
              </a:spcBef>
              <a:defRPr>
                <a:solidFill>
                  <a:srgbClr val="500050"/>
                </a:solidFill>
                <a:latin typeface="Candara"/>
                <a:ea typeface="Candara"/>
                <a:cs typeface="Candara"/>
                <a:sym typeface="Candara"/>
              </a:defRPr>
            </a:pPr>
            <a:r>
              <a:rPr dirty="0"/>
              <a:t>4. </a:t>
            </a:r>
            <a:r>
              <a:rPr dirty="0" err="1"/>
              <a:t>Rationalise</a:t>
            </a:r>
            <a:r>
              <a:rPr dirty="0"/>
              <a:t> price points and improves access </a:t>
            </a:r>
          </a:p>
          <a:p>
            <a:pPr>
              <a:lnSpc>
                <a:spcPct val="107000"/>
              </a:lnSpc>
              <a:spcBef>
                <a:spcPts val="800"/>
              </a:spcBef>
              <a:defRPr>
                <a:solidFill>
                  <a:srgbClr val="500050"/>
                </a:solidFill>
                <a:latin typeface="Candara"/>
                <a:ea typeface="Candara"/>
                <a:cs typeface="Candara"/>
                <a:sym typeface="Candara"/>
              </a:defRPr>
            </a:pPr>
            <a:r>
              <a:rPr dirty="0"/>
              <a:t>5. Promote ethical business practices </a:t>
            </a:r>
          </a:p>
          <a:p>
            <a:pPr>
              <a:lnSpc>
                <a:spcPct val="107000"/>
              </a:lnSpc>
              <a:spcBef>
                <a:spcPts val="800"/>
              </a:spcBef>
              <a:defRPr>
                <a:solidFill>
                  <a:srgbClr val="500050"/>
                </a:solidFill>
                <a:latin typeface="Candara"/>
                <a:ea typeface="Candara"/>
                <a:cs typeface="Candara"/>
                <a:sym typeface="Candara"/>
              </a:defRPr>
            </a:pPr>
            <a:r>
              <a:rPr dirty="0"/>
              <a:t>6. Target to host upwards of 10000 sellers, retailers, farmers, transporters, </a:t>
            </a:r>
            <a:r>
              <a:rPr dirty="0" err="1"/>
              <a:t>agri</a:t>
            </a:r>
            <a:r>
              <a:rPr dirty="0"/>
              <a:t> machinery, food processing, logistics providers</a:t>
            </a:r>
          </a:p>
          <a:p>
            <a:pPr>
              <a:lnSpc>
                <a:spcPct val="107000"/>
              </a:lnSpc>
              <a:spcBef>
                <a:spcPts val="800"/>
              </a:spcBef>
              <a:defRPr>
                <a:solidFill>
                  <a:srgbClr val="500050"/>
                </a:solidFill>
                <a:latin typeface="Candara"/>
                <a:ea typeface="Candara"/>
                <a:cs typeface="Candara"/>
                <a:sym typeface="Candara"/>
              </a:defRPr>
            </a:pPr>
            <a:r>
              <a:rPr dirty="0"/>
              <a:t>7. Phase II - Job market and mentoring services</a:t>
            </a:r>
          </a:p>
          <a:p>
            <a:pPr>
              <a:lnSpc>
                <a:spcPct val="107000"/>
              </a:lnSpc>
              <a:spcBef>
                <a:spcPts val="800"/>
              </a:spcBef>
              <a:defRPr>
                <a:solidFill>
                  <a:srgbClr val="500050"/>
                </a:solidFill>
                <a:latin typeface="Candara"/>
                <a:ea typeface="Candara"/>
                <a:cs typeface="Candara"/>
                <a:sym typeface="Candara"/>
              </a:defRPr>
            </a:pPr>
            <a:r>
              <a:rPr dirty="0"/>
              <a:t>8. Nominal entry fee and revenue earning for sustainability </a:t>
            </a:r>
          </a:p>
          <a:p>
            <a:pPr>
              <a:lnSpc>
                <a:spcPct val="107000"/>
              </a:lnSpc>
              <a:spcBef>
                <a:spcPts val="800"/>
              </a:spcBef>
              <a:defRPr>
                <a:solidFill>
                  <a:srgbClr val="500050"/>
                </a:solidFill>
                <a:latin typeface="Candara"/>
                <a:ea typeface="Candara"/>
                <a:cs typeface="Candara"/>
                <a:sym typeface="Candara"/>
              </a:defRPr>
            </a:pPr>
            <a:r>
              <a:rPr dirty="0"/>
              <a:t>9. Referral incentives</a:t>
            </a:r>
          </a:p>
        </p:txBody>
      </p:sp>
    </p:spTree>
    <p:extLst>
      <p:ext uri="{BB962C8B-B14F-4D97-AF65-F5344CB8AC3E}">
        <p14:creationId xmlns:p14="http://schemas.microsoft.com/office/powerpoint/2010/main" val="39761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A566CB-AA38-4DD0-AE3A-1147E21E898E}"/>
              </a:ext>
            </a:extLst>
          </p:cNvPr>
          <p:cNvSpPr txBox="1"/>
          <p:nvPr/>
        </p:nvSpPr>
        <p:spPr>
          <a:xfrm>
            <a:off x="1166189" y="22265"/>
            <a:ext cx="9448801" cy="1138773"/>
          </a:xfrm>
          <a:prstGeom prst="rect">
            <a:avLst/>
          </a:prstGeom>
          <a:noFill/>
        </p:spPr>
        <p:txBody>
          <a:bodyPr wrap="square" rtlCol="0">
            <a:spAutoFit/>
          </a:bodyPr>
          <a:lstStyle/>
          <a:p>
            <a:pPr algn="ctr"/>
            <a:r>
              <a:rPr lang="en-IN" sz="4400" u="sng" dirty="0">
                <a:solidFill>
                  <a:srgbClr val="7030A0"/>
                </a:solidFill>
              </a:rPr>
              <a:t>Going Beyond Chemical Free</a:t>
            </a:r>
          </a:p>
          <a:p>
            <a:pPr algn="ctr"/>
            <a:r>
              <a:rPr lang="en-IN" sz="2400" dirty="0">
                <a:solidFill>
                  <a:srgbClr val="7030A0"/>
                </a:solidFill>
              </a:rPr>
              <a:t>Impact of Natural Farming on Nutrition </a:t>
            </a:r>
            <a:endParaRPr lang="en-US" sz="2400" dirty="0">
              <a:solidFill>
                <a:srgbClr val="7030A0"/>
              </a:solidFill>
            </a:endParaRPr>
          </a:p>
        </p:txBody>
      </p:sp>
      <p:graphicFrame>
        <p:nvGraphicFramePr>
          <p:cNvPr id="4" name="Diagram 3">
            <a:extLst>
              <a:ext uri="{FF2B5EF4-FFF2-40B4-BE49-F238E27FC236}">
                <a16:creationId xmlns:a16="http://schemas.microsoft.com/office/drawing/2014/main" xmlns="" id="{279ACA6D-2B13-453D-8978-3A4234C5CE42}"/>
              </a:ext>
            </a:extLst>
          </p:cNvPr>
          <p:cNvGraphicFramePr/>
          <p:nvPr>
            <p:extLst>
              <p:ext uri="{D42A27DB-BD31-4B8C-83A1-F6EECF244321}">
                <p14:modId xmlns:p14="http://schemas.microsoft.com/office/powerpoint/2010/main" val="3304788689"/>
              </p:ext>
            </p:extLst>
          </p:nvPr>
        </p:nvGraphicFramePr>
        <p:xfrm>
          <a:off x="4610128" y="1161038"/>
          <a:ext cx="7371470" cy="5418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E3F22B5B-1D0B-4409-B92F-19929D080B6A}"/>
              </a:ext>
            </a:extLst>
          </p:cNvPr>
          <p:cNvPicPr>
            <a:picLocks noChangeAspect="1"/>
          </p:cNvPicPr>
          <p:nvPr/>
        </p:nvPicPr>
        <p:blipFill rotWithShape="1">
          <a:blip r:embed="rId7"/>
          <a:srcRect l="31269" t="16189" r="33333" b="6645"/>
          <a:stretch/>
        </p:blipFill>
        <p:spPr>
          <a:xfrm>
            <a:off x="-126303" y="2698090"/>
            <a:ext cx="3134547" cy="3841835"/>
          </a:xfrm>
          <a:prstGeom prst="rect">
            <a:avLst/>
          </a:prstGeom>
        </p:spPr>
      </p:pic>
      <p:sp>
        <p:nvSpPr>
          <p:cNvPr id="3" name="Speech Bubble: Oval 2">
            <a:extLst>
              <a:ext uri="{FF2B5EF4-FFF2-40B4-BE49-F238E27FC236}">
                <a16:creationId xmlns:a16="http://schemas.microsoft.com/office/drawing/2014/main" xmlns="" id="{37D59BC0-E697-4BDE-AD4B-7701B28BA7A3}"/>
              </a:ext>
            </a:extLst>
          </p:cNvPr>
          <p:cNvSpPr/>
          <p:nvPr/>
        </p:nvSpPr>
        <p:spPr>
          <a:xfrm>
            <a:off x="19470" y="1161038"/>
            <a:ext cx="5572947" cy="1730705"/>
          </a:xfrm>
          <a:prstGeom prst="wedgeEllipseCallout">
            <a:avLst>
              <a:gd name="adj1" fmla="val -29521"/>
              <a:gd name="adj2" fmla="val 5681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0" i="0" dirty="0">
                <a:solidFill>
                  <a:srgbClr val="292929"/>
                </a:solidFill>
                <a:effectLst/>
                <a:latin typeface="medium-content-serif-font"/>
              </a:rPr>
              <a:t>“</a:t>
            </a:r>
            <a:r>
              <a:rPr lang="en-IN" sz="1500" b="0" i="0" dirty="0">
                <a:solidFill>
                  <a:srgbClr val="292929"/>
                </a:solidFill>
                <a:effectLst/>
                <a:latin typeface="medium-content-serif-font"/>
              </a:rPr>
              <a:t>One variety of rice needs no water, just moisture. 35 varieties need no water. They are drought tolerant. Four or five varieties are saline tolerant and can grow in areas like </a:t>
            </a:r>
            <a:r>
              <a:rPr lang="en-IN" sz="1500" b="0" i="0" dirty="0" err="1">
                <a:solidFill>
                  <a:srgbClr val="292929"/>
                </a:solidFill>
                <a:effectLst/>
                <a:latin typeface="medium-content-serif-font"/>
              </a:rPr>
              <a:t>Sunderbans</a:t>
            </a:r>
            <a:r>
              <a:rPr lang="en-IN" sz="1500" b="0" i="0" dirty="0">
                <a:solidFill>
                  <a:srgbClr val="292929"/>
                </a:solidFill>
                <a:effectLst/>
                <a:latin typeface="medium-content-serif-font"/>
              </a:rPr>
              <a:t> where the back water from the sea comes in”.</a:t>
            </a:r>
          </a:p>
          <a:p>
            <a:pPr algn="ctr"/>
            <a:r>
              <a:rPr lang="en-IN" sz="1500" dirty="0">
                <a:solidFill>
                  <a:srgbClr val="292929"/>
                </a:solidFill>
                <a:latin typeface="medium-content-serif-font"/>
              </a:rPr>
              <a:t>- </a:t>
            </a:r>
            <a:r>
              <a:rPr lang="en-IN" sz="1500" dirty="0" err="1">
                <a:solidFill>
                  <a:srgbClr val="292929"/>
                </a:solidFill>
                <a:latin typeface="medium-content-serif-font"/>
              </a:rPr>
              <a:t>Bhairab</a:t>
            </a:r>
            <a:r>
              <a:rPr lang="en-IN" sz="1500" dirty="0">
                <a:solidFill>
                  <a:srgbClr val="292929"/>
                </a:solidFill>
                <a:latin typeface="medium-content-serif-font"/>
              </a:rPr>
              <a:t> Saini, Farmer &amp; Desi Beej Collector, WB</a:t>
            </a:r>
            <a:endParaRPr lang="en-US" sz="1500" dirty="0"/>
          </a:p>
        </p:txBody>
      </p:sp>
      <p:sp>
        <p:nvSpPr>
          <p:cNvPr id="10" name="Speech Bubble: Oval 9">
            <a:extLst>
              <a:ext uri="{FF2B5EF4-FFF2-40B4-BE49-F238E27FC236}">
                <a16:creationId xmlns:a16="http://schemas.microsoft.com/office/drawing/2014/main" xmlns="" id="{B1E62849-DED1-4A1A-818E-F618CAA8C4FD}"/>
              </a:ext>
            </a:extLst>
          </p:cNvPr>
          <p:cNvSpPr/>
          <p:nvPr/>
        </p:nvSpPr>
        <p:spPr>
          <a:xfrm>
            <a:off x="1440970" y="4551427"/>
            <a:ext cx="5287620" cy="1863251"/>
          </a:xfrm>
          <a:prstGeom prst="wedgeEllipseCallout">
            <a:avLst>
              <a:gd name="adj1" fmla="val -29521"/>
              <a:gd name="adj2" fmla="val 5681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500" dirty="0">
                <a:solidFill>
                  <a:schemeClr val="tx1"/>
                </a:solidFill>
                <a:latin typeface="Candara" panose="020E0502030303020204" pitchFamily="34" charset="0"/>
              </a:rPr>
              <a:t>“We have got 15 varieties from farmers and have got lab reports for three varieties — Navarra, </a:t>
            </a:r>
            <a:r>
              <a:rPr lang="en-IN" sz="1500" dirty="0" err="1">
                <a:solidFill>
                  <a:schemeClr val="tx1"/>
                </a:solidFill>
                <a:latin typeface="Candara" panose="020E0502030303020204" pitchFamily="34" charset="0"/>
              </a:rPr>
              <a:t>Mapillai</a:t>
            </a:r>
            <a:r>
              <a:rPr lang="en-IN" sz="1500" dirty="0">
                <a:solidFill>
                  <a:schemeClr val="tx1"/>
                </a:solidFill>
                <a:latin typeface="Candara" panose="020E0502030303020204" pitchFamily="34" charset="0"/>
              </a:rPr>
              <a:t> Samba and Kaala Bhat. Black rice has vitamin B6. Kaala Bhat has high fibre content and is good for diabetics”</a:t>
            </a:r>
          </a:p>
          <a:p>
            <a:r>
              <a:rPr lang="en-IN" sz="1500" dirty="0">
                <a:solidFill>
                  <a:schemeClr val="tx1"/>
                </a:solidFill>
                <a:latin typeface="Candara" panose="020E0502030303020204" pitchFamily="34" charset="0"/>
              </a:rPr>
              <a:t>-BV Shankar of Sham </a:t>
            </a:r>
            <a:r>
              <a:rPr lang="en-IN" sz="1500" dirty="0" err="1">
                <a:solidFill>
                  <a:schemeClr val="tx1"/>
                </a:solidFill>
                <a:latin typeface="Candara" panose="020E0502030303020204" pitchFamily="34" charset="0"/>
              </a:rPr>
              <a:t>Bhoo</a:t>
            </a:r>
            <a:r>
              <a:rPr lang="en-IN" sz="1500" dirty="0">
                <a:solidFill>
                  <a:schemeClr val="tx1"/>
                </a:solidFill>
                <a:latin typeface="Candara" panose="020E0502030303020204" pitchFamily="34" charset="0"/>
              </a:rPr>
              <a:t> (Auspicious Earth)</a:t>
            </a:r>
            <a:endParaRPr lang="en-US" sz="15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11577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4ACFBD5B-C105-4A69-A22B-8E186D60A2A7}"/>
              </a:ext>
            </a:extLst>
          </p:cNvPr>
          <p:cNvGraphicFramePr>
            <a:graphicFrameLocks noGrp="1"/>
          </p:cNvGraphicFramePr>
          <p:nvPr>
            <p:extLst>
              <p:ext uri="{D42A27DB-BD31-4B8C-83A1-F6EECF244321}">
                <p14:modId xmlns:p14="http://schemas.microsoft.com/office/powerpoint/2010/main" val="3676580479"/>
              </p:ext>
            </p:extLst>
          </p:nvPr>
        </p:nvGraphicFramePr>
        <p:xfrm>
          <a:off x="516835" y="632234"/>
          <a:ext cx="7695096" cy="4754880"/>
        </p:xfrm>
        <a:graphic>
          <a:graphicData uri="http://schemas.openxmlformats.org/drawingml/2006/table">
            <a:tbl>
              <a:tblPr firstRow="1" bandRow="1">
                <a:tableStyleId>{F5AB1C69-6EDB-4FF4-983F-18BD219EF322}</a:tableStyleId>
              </a:tblPr>
              <a:tblGrid>
                <a:gridCol w="2091058">
                  <a:extLst>
                    <a:ext uri="{9D8B030D-6E8A-4147-A177-3AD203B41FA5}">
                      <a16:colId xmlns:a16="http://schemas.microsoft.com/office/drawing/2014/main" xmlns="" val="3474070850"/>
                    </a:ext>
                  </a:extLst>
                </a:gridCol>
                <a:gridCol w="5604038">
                  <a:extLst>
                    <a:ext uri="{9D8B030D-6E8A-4147-A177-3AD203B41FA5}">
                      <a16:colId xmlns:a16="http://schemas.microsoft.com/office/drawing/2014/main" xmlns="" val="3266263415"/>
                    </a:ext>
                  </a:extLst>
                </a:gridCol>
              </a:tblGrid>
              <a:tr h="601281">
                <a:tc>
                  <a:txBody>
                    <a:bodyPr/>
                    <a:lstStyle/>
                    <a:p>
                      <a:r>
                        <a:rPr lang="en-IN" dirty="0"/>
                        <a:t>Group/Location of Farmers</a:t>
                      </a:r>
                      <a:endParaRPr lang="en-US" dirty="0"/>
                    </a:p>
                  </a:txBody>
                  <a:tcPr/>
                </a:tc>
                <a:tc>
                  <a:txBody>
                    <a:bodyPr/>
                    <a:lstStyle/>
                    <a:p>
                      <a:r>
                        <a:rPr lang="en-IN" dirty="0"/>
                        <a:t>How or what we helped with</a:t>
                      </a:r>
                      <a:endParaRPr lang="en-US" dirty="0"/>
                    </a:p>
                  </a:txBody>
                  <a:tcPr/>
                </a:tc>
                <a:extLst>
                  <a:ext uri="{0D108BD9-81ED-4DB2-BD59-A6C34878D82A}">
                    <a16:rowId xmlns:a16="http://schemas.microsoft.com/office/drawing/2014/main" xmlns="" val="803658442"/>
                  </a:ext>
                </a:extLst>
              </a:tr>
              <a:tr h="348361">
                <a:tc>
                  <a:txBody>
                    <a:bodyPr/>
                    <a:lstStyle/>
                    <a:p>
                      <a:r>
                        <a:rPr lang="en-IN" dirty="0"/>
                        <a:t>AP farmers</a:t>
                      </a:r>
                      <a:endParaRPr lang="en-US" dirty="0"/>
                    </a:p>
                  </a:txBody>
                  <a:tcPr/>
                </a:tc>
                <a:tc>
                  <a:txBody>
                    <a:bodyPr/>
                    <a:lstStyle/>
                    <a:p>
                      <a:r>
                        <a:rPr lang="en-IN" dirty="0"/>
                        <a:t>Provided market linkages for selling millets and oils</a:t>
                      </a:r>
                      <a:endParaRPr lang="en-US" dirty="0"/>
                    </a:p>
                  </a:txBody>
                  <a:tcPr/>
                </a:tc>
                <a:extLst>
                  <a:ext uri="{0D108BD9-81ED-4DB2-BD59-A6C34878D82A}">
                    <a16:rowId xmlns:a16="http://schemas.microsoft.com/office/drawing/2014/main" xmlns="" val="1061136193"/>
                  </a:ext>
                </a:extLst>
              </a:tr>
              <a:tr h="348361">
                <a:tc>
                  <a:txBody>
                    <a:bodyPr/>
                    <a:lstStyle/>
                    <a:p>
                      <a:r>
                        <a:rPr lang="en-IN" dirty="0"/>
                        <a:t>Maharashtra</a:t>
                      </a:r>
                      <a:endParaRPr lang="en-US" dirty="0"/>
                    </a:p>
                  </a:txBody>
                  <a:tcPr/>
                </a:tc>
                <a:tc>
                  <a:txBody>
                    <a:bodyPr/>
                    <a:lstStyle/>
                    <a:p>
                      <a:r>
                        <a:rPr lang="en-IN" dirty="0"/>
                        <a:t>Fruits supply chains</a:t>
                      </a:r>
                      <a:endParaRPr lang="en-US" dirty="0"/>
                    </a:p>
                  </a:txBody>
                  <a:tcPr/>
                </a:tc>
                <a:extLst>
                  <a:ext uri="{0D108BD9-81ED-4DB2-BD59-A6C34878D82A}">
                    <a16:rowId xmlns:a16="http://schemas.microsoft.com/office/drawing/2014/main" xmlns="" val="4007931879"/>
                  </a:ext>
                </a:extLst>
              </a:tr>
              <a:tr h="601281">
                <a:tc>
                  <a:txBody>
                    <a:bodyPr/>
                    <a:lstStyle/>
                    <a:p>
                      <a:r>
                        <a:rPr lang="en-IN" dirty="0"/>
                        <a:t>Tribal Women, Nagpur</a:t>
                      </a:r>
                      <a:endParaRPr lang="en-US" dirty="0"/>
                    </a:p>
                  </a:txBody>
                  <a:tcPr/>
                </a:tc>
                <a:tc>
                  <a:txBody>
                    <a:bodyPr/>
                    <a:lstStyle/>
                    <a:p>
                      <a:r>
                        <a:rPr lang="en-IN" dirty="0"/>
                        <a:t>Market creation for Mahua </a:t>
                      </a:r>
                      <a:r>
                        <a:rPr lang="en-IN" dirty="0" err="1"/>
                        <a:t>Laddoos</a:t>
                      </a:r>
                      <a:endParaRPr lang="en-US" dirty="0"/>
                    </a:p>
                  </a:txBody>
                  <a:tcPr/>
                </a:tc>
                <a:extLst>
                  <a:ext uri="{0D108BD9-81ED-4DB2-BD59-A6C34878D82A}">
                    <a16:rowId xmlns:a16="http://schemas.microsoft.com/office/drawing/2014/main" xmlns="" val="1600369480"/>
                  </a:ext>
                </a:extLst>
              </a:tr>
              <a:tr h="601281">
                <a:tc>
                  <a:txBody>
                    <a:bodyPr/>
                    <a:lstStyle/>
                    <a:p>
                      <a:r>
                        <a:rPr lang="en-IN" dirty="0"/>
                        <a:t>Haryana</a:t>
                      </a:r>
                    </a:p>
                  </a:txBody>
                  <a:tcPr/>
                </a:tc>
                <a:tc>
                  <a:txBody>
                    <a:bodyPr/>
                    <a:lstStyle/>
                    <a:p>
                      <a:r>
                        <a:rPr lang="en-IN" dirty="0"/>
                        <a:t>Promoting honey of beekeepers &amp; moringa and market linkage with Gurgaon</a:t>
                      </a:r>
                      <a:endParaRPr lang="en-US" dirty="0"/>
                    </a:p>
                  </a:txBody>
                  <a:tcPr/>
                </a:tc>
                <a:extLst>
                  <a:ext uri="{0D108BD9-81ED-4DB2-BD59-A6C34878D82A}">
                    <a16:rowId xmlns:a16="http://schemas.microsoft.com/office/drawing/2014/main" xmlns="" val="1885941630"/>
                  </a:ext>
                </a:extLst>
              </a:tr>
              <a:tr h="348361">
                <a:tc>
                  <a:txBody>
                    <a:bodyPr/>
                    <a:lstStyle/>
                    <a:p>
                      <a:r>
                        <a:rPr lang="en-IN" dirty="0"/>
                        <a:t>Sikkim</a:t>
                      </a:r>
                      <a:endParaRPr lang="en-US" dirty="0"/>
                    </a:p>
                  </a:txBody>
                  <a:tcPr/>
                </a:tc>
                <a:tc>
                  <a:txBody>
                    <a:bodyPr/>
                    <a:lstStyle/>
                    <a:p>
                      <a:r>
                        <a:rPr lang="en-IN" dirty="0"/>
                        <a:t>Innovation Buckwheat</a:t>
                      </a:r>
                      <a:endParaRPr lang="en-US" dirty="0"/>
                    </a:p>
                  </a:txBody>
                  <a:tcPr/>
                </a:tc>
                <a:extLst>
                  <a:ext uri="{0D108BD9-81ED-4DB2-BD59-A6C34878D82A}">
                    <a16:rowId xmlns:a16="http://schemas.microsoft.com/office/drawing/2014/main" xmlns="" val="1872246498"/>
                  </a:ext>
                </a:extLst>
              </a:tr>
              <a:tr h="348361">
                <a:tc>
                  <a:txBody>
                    <a:bodyPr/>
                    <a:lstStyle/>
                    <a:p>
                      <a:r>
                        <a:rPr lang="en-IN" dirty="0"/>
                        <a:t>Tamil Nadu</a:t>
                      </a:r>
                      <a:endParaRPr lang="en-US" dirty="0"/>
                    </a:p>
                  </a:txBody>
                  <a:tcPr/>
                </a:tc>
                <a:tc>
                  <a:txBody>
                    <a:bodyPr/>
                    <a:lstStyle/>
                    <a:p>
                      <a:r>
                        <a:rPr lang="en-IN" dirty="0"/>
                        <a:t>Linkage for palm Jaggery into North India</a:t>
                      </a:r>
                      <a:endParaRPr lang="en-US" dirty="0"/>
                    </a:p>
                  </a:txBody>
                  <a:tcPr/>
                </a:tc>
                <a:extLst>
                  <a:ext uri="{0D108BD9-81ED-4DB2-BD59-A6C34878D82A}">
                    <a16:rowId xmlns:a16="http://schemas.microsoft.com/office/drawing/2014/main" xmlns="" val="2008418086"/>
                  </a:ext>
                </a:extLst>
              </a:tr>
              <a:tr h="348361">
                <a:tc>
                  <a:txBody>
                    <a:bodyPr/>
                    <a:lstStyle/>
                    <a:p>
                      <a:r>
                        <a:rPr lang="en-IN" dirty="0"/>
                        <a:t>Karnal</a:t>
                      </a:r>
                      <a:endParaRPr lang="en-US" dirty="0"/>
                    </a:p>
                  </a:txBody>
                  <a:tcPr/>
                </a:tc>
                <a:tc>
                  <a:txBody>
                    <a:bodyPr/>
                    <a:lstStyle/>
                    <a:p>
                      <a:r>
                        <a:rPr lang="en-IN" dirty="0"/>
                        <a:t>Innovative idea of Juicebox</a:t>
                      </a:r>
                      <a:endParaRPr lang="en-US" dirty="0"/>
                    </a:p>
                  </a:txBody>
                  <a:tcPr/>
                </a:tc>
                <a:extLst>
                  <a:ext uri="{0D108BD9-81ED-4DB2-BD59-A6C34878D82A}">
                    <a16:rowId xmlns:a16="http://schemas.microsoft.com/office/drawing/2014/main" xmlns="" val="2015184781"/>
                  </a:ext>
                </a:extLst>
              </a:tr>
              <a:tr h="601281">
                <a:tc>
                  <a:txBody>
                    <a:bodyPr/>
                    <a:lstStyle/>
                    <a:p>
                      <a:r>
                        <a:rPr lang="en-IN" dirty="0"/>
                        <a:t>Himachal Pradesh</a:t>
                      </a:r>
                      <a:endParaRPr lang="en-US" dirty="0"/>
                    </a:p>
                  </a:txBody>
                  <a:tcPr/>
                </a:tc>
                <a:tc>
                  <a:txBody>
                    <a:bodyPr/>
                    <a:lstStyle/>
                    <a:p>
                      <a:r>
                        <a:rPr lang="en-IN" dirty="0"/>
                        <a:t>Supply chain, cold storage and reseller network across India for apple farmers</a:t>
                      </a:r>
                      <a:endParaRPr lang="en-US" dirty="0"/>
                    </a:p>
                  </a:txBody>
                  <a:tcPr/>
                </a:tc>
                <a:extLst>
                  <a:ext uri="{0D108BD9-81ED-4DB2-BD59-A6C34878D82A}">
                    <a16:rowId xmlns:a16="http://schemas.microsoft.com/office/drawing/2014/main" xmlns="" val="245805832"/>
                  </a:ext>
                </a:extLst>
              </a:tr>
              <a:tr h="348361">
                <a:tc>
                  <a:txBody>
                    <a:bodyPr/>
                    <a:lstStyle/>
                    <a:p>
                      <a:r>
                        <a:rPr lang="en-IN" dirty="0" err="1"/>
                        <a:t>Barmer</a:t>
                      </a:r>
                      <a:r>
                        <a:rPr lang="en-IN" dirty="0"/>
                        <a:t>, RJ</a:t>
                      </a:r>
                      <a:endParaRPr lang="en-US" dirty="0"/>
                    </a:p>
                  </a:txBody>
                  <a:tcPr/>
                </a:tc>
                <a:tc>
                  <a:txBody>
                    <a:bodyPr/>
                    <a:lstStyle/>
                    <a:p>
                      <a:r>
                        <a:rPr lang="en-IN" dirty="0"/>
                        <a:t>Market for </a:t>
                      </a:r>
                      <a:r>
                        <a:rPr lang="en-IN" dirty="0" err="1"/>
                        <a:t>Bilona</a:t>
                      </a:r>
                      <a:r>
                        <a:rPr lang="en-IN" dirty="0"/>
                        <a:t> Ghee</a:t>
                      </a:r>
                      <a:endParaRPr lang="en-US" dirty="0"/>
                    </a:p>
                  </a:txBody>
                  <a:tcPr/>
                </a:tc>
                <a:extLst>
                  <a:ext uri="{0D108BD9-81ED-4DB2-BD59-A6C34878D82A}">
                    <a16:rowId xmlns:a16="http://schemas.microsoft.com/office/drawing/2014/main" xmlns="" val="3014142320"/>
                  </a:ext>
                </a:extLst>
              </a:tr>
            </a:tbl>
          </a:graphicData>
        </a:graphic>
      </p:graphicFrame>
      <p:sp>
        <p:nvSpPr>
          <p:cNvPr id="3" name="TextBox 2">
            <a:extLst>
              <a:ext uri="{FF2B5EF4-FFF2-40B4-BE49-F238E27FC236}">
                <a16:creationId xmlns:a16="http://schemas.microsoft.com/office/drawing/2014/main" xmlns="" id="{AD33C7E3-1535-482B-8E08-08D23471B7B0}"/>
              </a:ext>
            </a:extLst>
          </p:cNvPr>
          <p:cNvSpPr txBox="1"/>
          <p:nvPr/>
        </p:nvSpPr>
        <p:spPr>
          <a:xfrm>
            <a:off x="516835" y="109014"/>
            <a:ext cx="8128000" cy="523220"/>
          </a:xfrm>
          <a:prstGeom prst="rect">
            <a:avLst/>
          </a:prstGeom>
          <a:noFill/>
        </p:spPr>
        <p:txBody>
          <a:bodyPr wrap="square" rtlCol="0">
            <a:spAutoFit/>
          </a:bodyPr>
          <a:lstStyle/>
          <a:p>
            <a:r>
              <a:rPr lang="en-IN" sz="2800" dirty="0"/>
              <a:t>How </a:t>
            </a:r>
            <a:r>
              <a:rPr lang="en-IN" sz="2800" dirty="0" err="1"/>
              <a:t>Bhumijaa</a:t>
            </a:r>
            <a:r>
              <a:rPr lang="en-IN" sz="2800" dirty="0"/>
              <a:t> and LWM work together for B2C:</a:t>
            </a:r>
            <a:endParaRPr lang="en-US" sz="2800" dirty="0"/>
          </a:p>
        </p:txBody>
      </p:sp>
      <p:sp>
        <p:nvSpPr>
          <p:cNvPr id="4" name="TextBox 3">
            <a:extLst>
              <a:ext uri="{FF2B5EF4-FFF2-40B4-BE49-F238E27FC236}">
                <a16:creationId xmlns:a16="http://schemas.microsoft.com/office/drawing/2014/main" xmlns="" id="{C0E51436-7CCD-41CA-9DA1-7D16FD382837}"/>
              </a:ext>
            </a:extLst>
          </p:cNvPr>
          <p:cNvSpPr txBox="1"/>
          <p:nvPr/>
        </p:nvSpPr>
        <p:spPr>
          <a:xfrm>
            <a:off x="8521147" y="5835338"/>
            <a:ext cx="5234609" cy="523220"/>
          </a:xfrm>
          <a:prstGeom prst="rect">
            <a:avLst/>
          </a:prstGeom>
          <a:noFill/>
        </p:spPr>
        <p:txBody>
          <a:bodyPr wrap="square" rtlCol="0">
            <a:spAutoFit/>
          </a:bodyPr>
          <a:lstStyle/>
          <a:p>
            <a:r>
              <a:rPr lang="en-IN" sz="2800" dirty="0"/>
              <a:t>And the list goes on!</a:t>
            </a:r>
            <a:endParaRPr lang="en-US" sz="2800" dirty="0"/>
          </a:p>
        </p:txBody>
      </p:sp>
      <p:graphicFrame>
        <p:nvGraphicFramePr>
          <p:cNvPr id="5" name="Table 5">
            <a:extLst>
              <a:ext uri="{FF2B5EF4-FFF2-40B4-BE49-F238E27FC236}">
                <a16:creationId xmlns:a16="http://schemas.microsoft.com/office/drawing/2014/main" xmlns="" id="{25A7CB38-9030-4239-AAF3-264F9FE47A1A}"/>
              </a:ext>
            </a:extLst>
          </p:cNvPr>
          <p:cNvGraphicFramePr>
            <a:graphicFrameLocks noGrp="1"/>
          </p:cNvGraphicFramePr>
          <p:nvPr>
            <p:extLst>
              <p:ext uri="{D42A27DB-BD31-4B8C-83A1-F6EECF244321}">
                <p14:modId xmlns:p14="http://schemas.microsoft.com/office/powerpoint/2010/main" val="599505323"/>
              </p:ext>
            </p:extLst>
          </p:nvPr>
        </p:nvGraphicFramePr>
        <p:xfrm>
          <a:off x="516835" y="5365398"/>
          <a:ext cx="7695096" cy="1097280"/>
        </p:xfrm>
        <a:graphic>
          <a:graphicData uri="http://schemas.openxmlformats.org/drawingml/2006/table">
            <a:tbl>
              <a:tblPr bandRow="1">
                <a:tableStyleId>{F5AB1C69-6EDB-4FF4-983F-18BD219EF322}</a:tableStyleId>
              </a:tblPr>
              <a:tblGrid>
                <a:gridCol w="2093843">
                  <a:extLst>
                    <a:ext uri="{9D8B030D-6E8A-4147-A177-3AD203B41FA5}">
                      <a16:colId xmlns:a16="http://schemas.microsoft.com/office/drawing/2014/main" xmlns="" val="1070167512"/>
                    </a:ext>
                  </a:extLst>
                </a:gridCol>
                <a:gridCol w="5601253">
                  <a:extLst>
                    <a:ext uri="{9D8B030D-6E8A-4147-A177-3AD203B41FA5}">
                      <a16:colId xmlns:a16="http://schemas.microsoft.com/office/drawing/2014/main" xmlns="" val="2298494145"/>
                    </a:ext>
                  </a:extLst>
                </a:gridCol>
              </a:tblGrid>
              <a:tr h="348361">
                <a:tc>
                  <a:txBody>
                    <a:bodyPr/>
                    <a:lstStyle/>
                    <a:p>
                      <a:r>
                        <a:rPr lang="en-US" dirty="0"/>
                        <a:t>Chhattisgarh</a:t>
                      </a:r>
                    </a:p>
                  </a:txBody>
                  <a:tcPr/>
                </a:tc>
                <a:tc>
                  <a:txBody>
                    <a:bodyPr/>
                    <a:lstStyle/>
                    <a:p>
                      <a:r>
                        <a:rPr lang="en-US" dirty="0"/>
                        <a:t>Market linkage of </a:t>
                      </a:r>
                      <a:r>
                        <a:rPr lang="en-US" dirty="0" err="1"/>
                        <a:t>chironji</a:t>
                      </a:r>
                      <a:r>
                        <a:rPr lang="en-US" dirty="0"/>
                        <a:t> and Rice Varieties</a:t>
                      </a:r>
                    </a:p>
                  </a:txBody>
                  <a:tcPr/>
                </a:tc>
                <a:extLst>
                  <a:ext uri="{0D108BD9-81ED-4DB2-BD59-A6C34878D82A}">
                    <a16:rowId xmlns:a16="http://schemas.microsoft.com/office/drawing/2014/main" xmlns="" val="262937694"/>
                  </a:ext>
                </a:extLst>
              </a:tr>
              <a:tr h="348361">
                <a:tc>
                  <a:txBody>
                    <a:bodyPr/>
                    <a:lstStyle/>
                    <a:p>
                      <a:r>
                        <a:rPr lang="en-US" dirty="0"/>
                        <a:t>Uttar Pradesh</a:t>
                      </a:r>
                    </a:p>
                  </a:txBody>
                  <a:tcPr/>
                </a:tc>
                <a:tc>
                  <a:txBody>
                    <a:bodyPr/>
                    <a:lstStyle/>
                    <a:p>
                      <a:r>
                        <a:rPr lang="en-US" dirty="0"/>
                        <a:t>Promoting the rice variety called Kala </a:t>
                      </a:r>
                      <a:r>
                        <a:rPr lang="en-US" dirty="0" err="1"/>
                        <a:t>Namak</a:t>
                      </a:r>
                      <a:endParaRPr lang="en-US" dirty="0"/>
                    </a:p>
                  </a:txBody>
                  <a:tcPr/>
                </a:tc>
                <a:extLst>
                  <a:ext uri="{0D108BD9-81ED-4DB2-BD59-A6C34878D82A}">
                    <a16:rowId xmlns:a16="http://schemas.microsoft.com/office/drawing/2014/main" xmlns="" val="2593226772"/>
                  </a:ext>
                </a:extLst>
              </a:tr>
              <a:tr h="348361">
                <a:tc>
                  <a:txBody>
                    <a:bodyPr/>
                    <a:lstStyle/>
                    <a:p>
                      <a:r>
                        <a:rPr lang="en-US" dirty="0"/>
                        <a:t>Kashmir</a:t>
                      </a:r>
                    </a:p>
                  </a:txBody>
                  <a:tcPr/>
                </a:tc>
                <a:tc>
                  <a:txBody>
                    <a:bodyPr/>
                    <a:lstStyle/>
                    <a:p>
                      <a:r>
                        <a:rPr lang="en-US" dirty="0"/>
                        <a:t>Market linkage for Dry Fruits</a:t>
                      </a:r>
                    </a:p>
                  </a:txBody>
                  <a:tcPr/>
                </a:tc>
                <a:extLst>
                  <a:ext uri="{0D108BD9-81ED-4DB2-BD59-A6C34878D82A}">
                    <a16:rowId xmlns:a16="http://schemas.microsoft.com/office/drawing/2014/main" xmlns="" val="3160072747"/>
                  </a:ext>
                </a:extLst>
              </a:tr>
            </a:tbl>
          </a:graphicData>
        </a:graphic>
      </p:graphicFrame>
      <p:graphicFrame>
        <p:nvGraphicFramePr>
          <p:cNvPr id="6" name="Table 6">
            <a:extLst>
              <a:ext uri="{FF2B5EF4-FFF2-40B4-BE49-F238E27FC236}">
                <a16:creationId xmlns:a16="http://schemas.microsoft.com/office/drawing/2014/main" xmlns="" id="{679F07E0-9942-4A4B-8DD5-C976AEFF6EB8}"/>
              </a:ext>
            </a:extLst>
          </p:cNvPr>
          <p:cNvGraphicFramePr>
            <a:graphicFrameLocks noGrp="1"/>
          </p:cNvGraphicFramePr>
          <p:nvPr>
            <p:extLst>
              <p:ext uri="{D42A27DB-BD31-4B8C-83A1-F6EECF244321}">
                <p14:modId xmlns:p14="http://schemas.microsoft.com/office/powerpoint/2010/main" val="3143387134"/>
              </p:ext>
            </p:extLst>
          </p:nvPr>
        </p:nvGraphicFramePr>
        <p:xfrm>
          <a:off x="516835" y="6462678"/>
          <a:ext cx="7695096" cy="365760"/>
        </p:xfrm>
        <a:graphic>
          <a:graphicData uri="http://schemas.openxmlformats.org/drawingml/2006/table">
            <a:tbl>
              <a:tblPr bandRow="1">
                <a:tableStyleId>{F5AB1C69-6EDB-4FF4-983F-18BD219EF322}</a:tableStyleId>
              </a:tblPr>
              <a:tblGrid>
                <a:gridCol w="1994869">
                  <a:extLst>
                    <a:ext uri="{9D8B030D-6E8A-4147-A177-3AD203B41FA5}">
                      <a16:colId xmlns:a16="http://schemas.microsoft.com/office/drawing/2014/main" xmlns="" val="708315460"/>
                    </a:ext>
                  </a:extLst>
                </a:gridCol>
                <a:gridCol w="5700227">
                  <a:extLst>
                    <a:ext uri="{9D8B030D-6E8A-4147-A177-3AD203B41FA5}">
                      <a16:colId xmlns:a16="http://schemas.microsoft.com/office/drawing/2014/main" xmlns="" val="3265544545"/>
                    </a:ext>
                  </a:extLst>
                </a:gridCol>
              </a:tblGrid>
              <a:tr h="344556">
                <a:tc>
                  <a:txBody>
                    <a:bodyPr/>
                    <a:lstStyle/>
                    <a:p>
                      <a:r>
                        <a:rPr lang="en-IN" dirty="0"/>
                        <a:t>Haryana &amp; UP</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Creating markets in Delhi NCR</a:t>
                      </a:r>
                      <a:endParaRPr lang="en-US" dirty="0"/>
                    </a:p>
                  </a:txBody>
                  <a:tcPr/>
                </a:tc>
                <a:extLst>
                  <a:ext uri="{0D108BD9-81ED-4DB2-BD59-A6C34878D82A}">
                    <a16:rowId xmlns:a16="http://schemas.microsoft.com/office/drawing/2014/main" xmlns="" val="1912189521"/>
                  </a:ext>
                </a:extLst>
              </a:tr>
            </a:tbl>
          </a:graphicData>
        </a:graphic>
      </p:graphicFrame>
    </p:spTree>
    <p:extLst>
      <p:ext uri="{BB962C8B-B14F-4D97-AF65-F5344CB8AC3E}">
        <p14:creationId xmlns:p14="http://schemas.microsoft.com/office/powerpoint/2010/main" val="312114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15.jpeg">
            <a:extLst>
              <a:ext uri="{FF2B5EF4-FFF2-40B4-BE49-F238E27FC236}">
                <a16:creationId xmlns:a16="http://schemas.microsoft.com/office/drawing/2014/main" xmlns="" id="{BB55B0DE-EA9E-4182-BE9D-94E567023128}"/>
              </a:ext>
            </a:extLst>
          </p:cNvPr>
          <p:cNvPicPr>
            <a:picLocks noChangeAspect="1"/>
          </p:cNvPicPr>
          <p:nvPr/>
        </p:nvPicPr>
        <p:blipFill>
          <a:blip r:embed="rId2"/>
          <a:srcRect l="3946" r="16651"/>
          <a:stretch>
            <a:fillRect/>
          </a:stretch>
        </p:blipFill>
        <p:spPr>
          <a:xfrm>
            <a:off x="6382249" y="-7725"/>
            <a:ext cx="2487163" cy="2612836"/>
          </a:xfrm>
          <a:prstGeom prst="rect">
            <a:avLst/>
          </a:prstGeom>
          <a:ln w="12700">
            <a:miter lim="400000"/>
          </a:ln>
        </p:spPr>
      </p:pic>
      <p:pic>
        <p:nvPicPr>
          <p:cNvPr id="7" name="image20.jpg" descr="C:\Users\91997\Desktop\Bhumijaa\Pics and Videos\IMG-20200523-WA0005.jpg">
            <a:extLst>
              <a:ext uri="{FF2B5EF4-FFF2-40B4-BE49-F238E27FC236}">
                <a16:creationId xmlns:a16="http://schemas.microsoft.com/office/drawing/2014/main" xmlns="" id="{BC7260BA-4B6E-4584-852F-7434D40D0941}"/>
              </a:ext>
            </a:extLst>
          </p:cNvPr>
          <p:cNvPicPr>
            <a:picLocks noChangeAspect="1"/>
          </p:cNvPicPr>
          <p:nvPr/>
        </p:nvPicPr>
        <p:blipFill>
          <a:blip r:embed="rId3"/>
          <a:stretch>
            <a:fillRect/>
          </a:stretch>
        </p:blipFill>
        <p:spPr>
          <a:xfrm>
            <a:off x="-78995" y="0"/>
            <a:ext cx="3212796" cy="2308003"/>
          </a:xfrm>
          <a:prstGeom prst="rect">
            <a:avLst/>
          </a:prstGeom>
          <a:ln w="12700">
            <a:miter lim="400000"/>
          </a:ln>
        </p:spPr>
      </p:pic>
      <p:pic>
        <p:nvPicPr>
          <p:cNvPr id="9" name="image21.png">
            <a:extLst>
              <a:ext uri="{FF2B5EF4-FFF2-40B4-BE49-F238E27FC236}">
                <a16:creationId xmlns:a16="http://schemas.microsoft.com/office/drawing/2014/main" xmlns="" id="{6781EAF6-A851-45F9-B9A8-79EAE14160B8}"/>
              </a:ext>
            </a:extLst>
          </p:cNvPr>
          <p:cNvPicPr>
            <a:picLocks noChangeAspect="1"/>
          </p:cNvPicPr>
          <p:nvPr/>
        </p:nvPicPr>
        <p:blipFill>
          <a:blip r:embed="rId4"/>
          <a:stretch>
            <a:fillRect/>
          </a:stretch>
        </p:blipFill>
        <p:spPr>
          <a:xfrm>
            <a:off x="8526988" y="386697"/>
            <a:ext cx="4007436" cy="1730544"/>
          </a:xfrm>
          <a:prstGeom prst="rect">
            <a:avLst/>
          </a:prstGeom>
          <a:ln w="12700">
            <a:miter lim="400000"/>
          </a:ln>
        </p:spPr>
      </p:pic>
      <p:pic>
        <p:nvPicPr>
          <p:cNvPr id="11" name="image18.jpeg">
            <a:extLst>
              <a:ext uri="{FF2B5EF4-FFF2-40B4-BE49-F238E27FC236}">
                <a16:creationId xmlns:a16="http://schemas.microsoft.com/office/drawing/2014/main" xmlns="" id="{C2EF23DB-875A-478F-9DF5-72A246260F3F}"/>
              </a:ext>
            </a:extLst>
          </p:cNvPr>
          <p:cNvPicPr>
            <a:picLocks noChangeAspect="1"/>
          </p:cNvPicPr>
          <p:nvPr/>
        </p:nvPicPr>
        <p:blipFill>
          <a:blip r:embed="rId5"/>
          <a:stretch>
            <a:fillRect/>
          </a:stretch>
        </p:blipFill>
        <p:spPr>
          <a:xfrm>
            <a:off x="8232514" y="2511663"/>
            <a:ext cx="3959485" cy="4346338"/>
          </a:xfrm>
          <a:prstGeom prst="rect">
            <a:avLst/>
          </a:prstGeom>
          <a:ln w="12700">
            <a:miter lim="400000"/>
          </a:ln>
        </p:spPr>
      </p:pic>
      <p:pic>
        <p:nvPicPr>
          <p:cNvPr id="13" name="image14.jpeg">
            <a:extLst>
              <a:ext uri="{FF2B5EF4-FFF2-40B4-BE49-F238E27FC236}">
                <a16:creationId xmlns:a16="http://schemas.microsoft.com/office/drawing/2014/main" xmlns="" id="{C9334C06-2366-4C94-A58F-E7D441AA285A}"/>
              </a:ext>
            </a:extLst>
          </p:cNvPr>
          <p:cNvPicPr>
            <a:picLocks noChangeAspect="1"/>
          </p:cNvPicPr>
          <p:nvPr/>
        </p:nvPicPr>
        <p:blipFill>
          <a:blip r:embed="rId6"/>
          <a:srcRect l="3200" r="3999" b="35234"/>
          <a:stretch>
            <a:fillRect/>
          </a:stretch>
        </p:blipFill>
        <p:spPr>
          <a:xfrm>
            <a:off x="0" y="4990505"/>
            <a:ext cx="2063310" cy="2538639"/>
          </a:xfrm>
          <a:prstGeom prst="rect">
            <a:avLst/>
          </a:prstGeom>
          <a:ln w="12700">
            <a:miter lim="400000"/>
          </a:ln>
        </p:spPr>
      </p:pic>
      <p:pic>
        <p:nvPicPr>
          <p:cNvPr id="16" name="image16.jpeg">
            <a:extLst>
              <a:ext uri="{FF2B5EF4-FFF2-40B4-BE49-F238E27FC236}">
                <a16:creationId xmlns:a16="http://schemas.microsoft.com/office/drawing/2014/main" xmlns="" id="{15847777-FE03-415A-A8AA-2D586F6A31ED}"/>
              </a:ext>
            </a:extLst>
          </p:cNvPr>
          <p:cNvPicPr>
            <a:picLocks noChangeAspect="1"/>
          </p:cNvPicPr>
          <p:nvPr/>
        </p:nvPicPr>
        <p:blipFill>
          <a:blip r:embed="rId7"/>
          <a:stretch>
            <a:fillRect/>
          </a:stretch>
        </p:blipFill>
        <p:spPr>
          <a:xfrm>
            <a:off x="6593990" y="3903890"/>
            <a:ext cx="1873716" cy="2915969"/>
          </a:xfrm>
          <a:prstGeom prst="rect">
            <a:avLst/>
          </a:prstGeom>
          <a:ln w="12700">
            <a:miter lim="400000"/>
          </a:ln>
        </p:spPr>
      </p:pic>
      <p:pic>
        <p:nvPicPr>
          <p:cNvPr id="27" name="image17.jpeg">
            <a:extLst>
              <a:ext uri="{FF2B5EF4-FFF2-40B4-BE49-F238E27FC236}">
                <a16:creationId xmlns:a16="http://schemas.microsoft.com/office/drawing/2014/main" xmlns="" id="{044B7E3D-D13A-4658-B84B-424B49CBB7E9}"/>
              </a:ext>
            </a:extLst>
          </p:cNvPr>
          <p:cNvPicPr>
            <a:picLocks noChangeAspect="1"/>
          </p:cNvPicPr>
          <p:nvPr/>
        </p:nvPicPr>
        <p:blipFill>
          <a:blip r:embed="rId8"/>
          <a:stretch>
            <a:fillRect/>
          </a:stretch>
        </p:blipFill>
        <p:spPr>
          <a:xfrm>
            <a:off x="4681765" y="4230374"/>
            <a:ext cx="1894033" cy="2511663"/>
          </a:xfrm>
          <a:prstGeom prst="rect">
            <a:avLst/>
          </a:prstGeom>
          <a:ln w="12700">
            <a:miter lim="400000"/>
          </a:ln>
        </p:spPr>
      </p:pic>
      <p:pic>
        <p:nvPicPr>
          <p:cNvPr id="5" name="image19.jpg" descr="C:\Users\91997\Desktop\Bhumijaa\Pics and Videos\IMG-20200523-WA0020.jpg">
            <a:extLst>
              <a:ext uri="{FF2B5EF4-FFF2-40B4-BE49-F238E27FC236}">
                <a16:creationId xmlns:a16="http://schemas.microsoft.com/office/drawing/2014/main" xmlns="" id="{7E0A986F-B349-4CF0-9971-CEA7E4BE98D9}"/>
              </a:ext>
            </a:extLst>
          </p:cNvPr>
          <p:cNvPicPr>
            <a:picLocks noChangeAspect="1"/>
          </p:cNvPicPr>
          <p:nvPr/>
        </p:nvPicPr>
        <p:blipFill>
          <a:blip r:embed="rId9"/>
          <a:stretch>
            <a:fillRect/>
          </a:stretch>
        </p:blipFill>
        <p:spPr>
          <a:xfrm>
            <a:off x="-28166" y="2124222"/>
            <a:ext cx="3123620" cy="3592822"/>
          </a:xfrm>
          <a:prstGeom prst="rect">
            <a:avLst/>
          </a:prstGeom>
          <a:ln w="12700">
            <a:miter lim="400000"/>
          </a:ln>
        </p:spPr>
      </p:pic>
      <p:pic>
        <p:nvPicPr>
          <p:cNvPr id="31" name="Picture 30" descr="Graphical user interface, text, application, chat or text message&#10;&#10;Description automatically generated">
            <a:extLst>
              <a:ext uri="{FF2B5EF4-FFF2-40B4-BE49-F238E27FC236}">
                <a16:creationId xmlns:a16="http://schemas.microsoft.com/office/drawing/2014/main" xmlns="" id="{C4596285-ACD4-4654-ACB1-EBC60302DE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5261" y="3987359"/>
            <a:ext cx="1986504" cy="2915969"/>
          </a:xfrm>
          <a:prstGeom prst="rect">
            <a:avLst/>
          </a:prstGeom>
        </p:spPr>
      </p:pic>
      <p:pic>
        <p:nvPicPr>
          <p:cNvPr id="33" name="image11.png">
            <a:extLst>
              <a:ext uri="{FF2B5EF4-FFF2-40B4-BE49-F238E27FC236}">
                <a16:creationId xmlns:a16="http://schemas.microsoft.com/office/drawing/2014/main" xmlns="" id="{BCAD6717-7A4C-4102-8DEA-C598E1E9BC93}"/>
              </a:ext>
            </a:extLst>
          </p:cNvPr>
          <p:cNvPicPr>
            <a:picLocks noChangeAspect="1"/>
          </p:cNvPicPr>
          <p:nvPr/>
        </p:nvPicPr>
        <p:blipFill>
          <a:blip r:embed="rId11"/>
          <a:stretch>
            <a:fillRect/>
          </a:stretch>
        </p:blipFill>
        <p:spPr>
          <a:xfrm>
            <a:off x="3133801" y="0"/>
            <a:ext cx="2826198" cy="3577220"/>
          </a:xfrm>
          <a:prstGeom prst="rect">
            <a:avLst/>
          </a:prstGeom>
          <a:ln w="12700">
            <a:miter lim="400000"/>
          </a:ln>
        </p:spPr>
      </p:pic>
      <p:pic>
        <p:nvPicPr>
          <p:cNvPr id="35" name="image10.jpg">
            <a:extLst>
              <a:ext uri="{FF2B5EF4-FFF2-40B4-BE49-F238E27FC236}">
                <a16:creationId xmlns:a16="http://schemas.microsoft.com/office/drawing/2014/main" xmlns="" id="{F6DEA2D9-066D-403C-A7F4-86A3F4834DC3}"/>
              </a:ext>
            </a:extLst>
          </p:cNvPr>
          <p:cNvPicPr>
            <a:picLocks noChangeAspect="1"/>
          </p:cNvPicPr>
          <p:nvPr/>
        </p:nvPicPr>
        <p:blipFill>
          <a:blip r:embed="rId12"/>
          <a:srcRect t="1538" r="54131"/>
          <a:stretch>
            <a:fillRect/>
          </a:stretch>
        </p:blipFill>
        <p:spPr>
          <a:xfrm>
            <a:off x="4508167" y="2124222"/>
            <a:ext cx="3504021" cy="2207798"/>
          </a:xfrm>
          <a:prstGeom prst="rect">
            <a:avLst/>
          </a:prstGeom>
          <a:ln w="12700">
            <a:miter lim="400000"/>
          </a:ln>
        </p:spPr>
      </p:pic>
    </p:spTree>
    <p:extLst>
      <p:ext uri="{BB962C8B-B14F-4D97-AF65-F5344CB8AC3E}">
        <p14:creationId xmlns:p14="http://schemas.microsoft.com/office/powerpoint/2010/main" val="144575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9944BB07-270E-4DE1-BF73-946236186136}"/>
              </a:ext>
            </a:extLst>
          </p:cNvPr>
          <p:cNvGraphicFramePr>
            <a:graphicFrameLocks noGrp="1"/>
          </p:cNvGraphicFramePr>
          <p:nvPr>
            <p:extLst>
              <p:ext uri="{D42A27DB-BD31-4B8C-83A1-F6EECF244321}">
                <p14:modId xmlns:p14="http://schemas.microsoft.com/office/powerpoint/2010/main" val="3411951624"/>
              </p:ext>
            </p:extLst>
          </p:nvPr>
        </p:nvGraphicFramePr>
        <p:xfrm>
          <a:off x="1214782" y="0"/>
          <a:ext cx="9762436" cy="5855313"/>
        </p:xfrm>
        <a:graphic>
          <a:graphicData uri="http://schemas.openxmlformats.org/drawingml/2006/table">
            <a:tbl>
              <a:tblPr firstRow="1" bandRow="1">
                <a:tableStyleId>{7DF18680-E054-41AD-8BC1-D1AEF772440D}</a:tableStyleId>
              </a:tblPr>
              <a:tblGrid>
                <a:gridCol w="4881218">
                  <a:extLst>
                    <a:ext uri="{9D8B030D-6E8A-4147-A177-3AD203B41FA5}">
                      <a16:colId xmlns:a16="http://schemas.microsoft.com/office/drawing/2014/main" xmlns="" val="3321595903"/>
                    </a:ext>
                  </a:extLst>
                </a:gridCol>
                <a:gridCol w="4881218">
                  <a:extLst>
                    <a:ext uri="{9D8B030D-6E8A-4147-A177-3AD203B41FA5}">
                      <a16:colId xmlns:a16="http://schemas.microsoft.com/office/drawing/2014/main" xmlns="" val="173780429"/>
                    </a:ext>
                  </a:extLst>
                </a:gridCol>
              </a:tblGrid>
              <a:tr h="391034">
                <a:tc>
                  <a:txBody>
                    <a:bodyPr/>
                    <a:lstStyle/>
                    <a:p>
                      <a:pPr algn="ctr"/>
                      <a:r>
                        <a:rPr lang="en-IN" dirty="0"/>
                        <a:t>Challenges</a:t>
                      </a:r>
                      <a:endParaRPr lang="en-US" dirty="0"/>
                    </a:p>
                  </a:txBody>
                  <a:tcPr/>
                </a:tc>
                <a:tc>
                  <a:txBody>
                    <a:bodyPr/>
                    <a:lstStyle/>
                    <a:p>
                      <a:pPr algn="ctr"/>
                      <a:r>
                        <a:rPr lang="en-IN" dirty="0"/>
                        <a:t>Opportunities</a:t>
                      </a:r>
                      <a:endParaRPr lang="en-US" dirty="0"/>
                    </a:p>
                  </a:txBody>
                  <a:tcPr/>
                </a:tc>
                <a:extLst>
                  <a:ext uri="{0D108BD9-81ED-4DB2-BD59-A6C34878D82A}">
                    <a16:rowId xmlns:a16="http://schemas.microsoft.com/office/drawing/2014/main" xmlns="" val="499140414"/>
                  </a:ext>
                </a:extLst>
              </a:tr>
              <a:tr h="621541">
                <a:tc>
                  <a:txBody>
                    <a:bodyPr/>
                    <a:lstStyle/>
                    <a:p>
                      <a:r>
                        <a:rPr lang="en-IN" dirty="0"/>
                        <a:t>1. Higher price to consumer</a:t>
                      </a:r>
                      <a:endParaRPr lang="en-US" dirty="0"/>
                    </a:p>
                  </a:txBody>
                  <a:tcPr/>
                </a:tc>
                <a:tc>
                  <a:txBody>
                    <a:bodyPr/>
                    <a:lstStyle/>
                    <a:p>
                      <a:r>
                        <a:rPr lang="en-IN" dirty="0"/>
                        <a:t>1. New Market opening due to consumer awareness on health.</a:t>
                      </a:r>
                      <a:endParaRPr lang="en-US" dirty="0"/>
                    </a:p>
                  </a:txBody>
                  <a:tcPr/>
                </a:tc>
                <a:extLst>
                  <a:ext uri="{0D108BD9-81ED-4DB2-BD59-A6C34878D82A}">
                    <a16:rowId xmlns:a16="http://schemas.microsoft.com/office/drawing/2014/main" xmlns="" val="3897369260"/>
                  </a:ext>
                </a:extLst>
              </a:tr>
              <a:tr h="871330">
                <a:tc>
                  <a:txBody>
                    <a:bodyPr/>
                    <a:lstStyle/>
                    <a:p>
                      <a:r>
                        <a:rPr lang="en-IN" dirty="0"/>
                        <a:t>2. More labour intensive</a:t>
                      </a:r>
                      <a:endParaRPr lang="en-US" dirty="0"/>
                    </a:p>
                  </a:txBody>
                  <a:tcPr/>
                </a:tc>
                <a:tc>
                  <a:txBody>
                    <a:bodyPr/>
                    <a:lstStyle/>
                    <a:p>
                      <a:r>
                        <a:rPr lang="en-IN" dirty="0"/>
                        <a:t>2. Organised Women SHGs in food processing and Emerging FPOs an answer to organisational problems.</a:t>
                      </a:r>
                      <a:endParaRPr lang="en-US" dirty="0"/>
                    </a:p>
                  </a:txBody>
                  <a:tcPr/>
                </a:tc>
                <a:extLst>
                  <a:ext uri="{0D108BD9-81ED-4DB2-BD59-A6C34878D82A}">
                    <a16:rowId xmlns:a16="http://schemas.microsoft.com/office/drawing/2014/main" xmlns="" val="2562495972"/>
                  </a:ext>
                </a:extLst>
              </a:tr>
              <a:tr h="435079">
                <a:tc>
                  <a:txBody>
                    <a:bodyPr/>
                    <a:lstStyle/>
                    <a:p>
                      <a:r>
                        <a:rPr lang="en-IN" dirty="0"/>
                        <a:t>3. Current Status of water and soil. E.g.</a:t>
                      </a:r>
                      <a:endParaRPr lang="en-US" dirty="0"/>
                    </a:p>
                  </a:txBody>
                  <a:tcPr/>
                </a:tc>
                <a:tc>
                  <a:txBody>
                    <a:bodyPr/>
                    <a:lstStyle/>
                    <a:p>
                      <a:r>
                        <a:rPr lang="en-IN" dirty="0"/>
                        <a:t>3. Higher Returns to farmers</a:t>
                      </a:r>
                      <a:endParaRPr lang="en-US" dirty="0"/>
                    </a:p>
                  </a:txBody>
                  <a:tcPr/>
                </a:tc>
                <a:extLst>
                  <a:ext uri="{0D108BD9-81ED-4DB2-BD59-A6C34878D82A}">
                    <a16:rowId xmlns:a16="http://schemas.microsoft.com/office/drawing/2014/main" xmlns="" val="2731055588"/>
                  </a:ext>
                </a:extLst>
              </a:tr>
              <a:tr h="609931">
                <a:tc>
                  <a:txBody>
                    <a:bodyPr/>
                    <a:lstStyle/>
                    <a:p>
                      <a:r>
                        <a:rPr lang="en-IN" dirty="0"/>
                        <a:t>4. Underdeveloped Supply chains and delivery to point of purchase</a:t>
                      </a:r>
                      <a:endParaRPr lang="en-US" dirty="0"/>
                    </a:p>
                  </a:txBody>
                  <a:tcPr/>
                </a:tc>
                <a:tc>
                  <a:txBody>
                    <a:bodyPr/>
                    <a:lstStyle/>
                    <a:p>
                      <a:r>
                        <a:rPr lang="en-IN" dirty="0"/>
                        <a:t>4. Demands for more diverse varieties of food.</a:t>
                      </a:r>
                      <a:endParaRPr lang="en-US" dirty="0"/>
                    </a:p>
                  </a:txBody>
                  <a:tcPr/>
                </a:tc>
                <a:extLst>
                  <a:ext uri="{0D108BD9-81ED-4DB2-BD59-A6C34878D82A}">
                    <a16:rowId xmlns:a16="http://schemas.microsoft.com/office/drawing/2014/main" xmlns="" val="1616828365"/>
                  </a:ext>
                </a:extLst>
              </a:tr>
              <a:tr h="609931">
                <a:tc>
                  <a:txBody>
                    <a:bodyPr/>
                    <a:lstStyle/>
                    <a:p>
                      <a:r>
                        <a:rPr lang="en-IN" dirty="0"/>
                        <a:t>5. Unethical practices</a:t>
                      </a:r>
                      <a:endParaRPr lang="en-US" dirty="0"/>
                    </a:p>
                  </a:txBody>
                  <a:tcPr/>
                </a:tc>
                <a:tc>
                  <a:txBody>
                    <a:bodyPr/>
                    <a:lstStyle/>
                    <a:p>
                      <a:r>
                        <a:rPr lang="en-IN" dirty="0"/>
                        <a:t>5. People ready to give greater value for traceable natural food.</a:t>
                      </a:r>
                      <a:endParaRPr lang="en-US" dirty="0"/>
                    </a:p>
                  </a:txBody>
                  <a:tcPr/>
                </a:tc>
                <a:extLst>
                  <a:ext uri="{0D108BD9-81ED-4DB2-BD59-A6C34878D82A}">
                    <a16:rowId xmlns:a16="http://schemas.microsoft.com/office/drawing/2014/main" xmlns="" val="2466696715"/>
                  </a:ext>
                </a:extLst>
              </a:tr>
              <a:tr h="871330">
                <a:tc>
                  <a:txBody>
                    <a:bodyPr/>
                    <a:lstStyle/>
                    <a:p>
                      <a:r>
                        <a:rPr lang="en-IN" dirty="0"/>
                        <a:t>6. Gestation period for realisation of value and initially less yield per acre.</a:t>
                      </a:r>
                      <a:endParaRPr lang="en-US" dirty="0"/>
                    </a:p>
                  </a:txBody>
                  <a:tcPr/>
                </a:tc>
                <a:tc>
                  <a:txBody>
                    <a:bodyPr/>
                    <a:lstStyle/>
                    <a:p>
                      <a:r>
                        <a:rPr lang="en-IN" dirty="0"/>
                        <a:t>6. Untapped varieties emerging on the palette domestically and internationally (huge export potential).</a:t>
                      </a:r>
                      <a:endParaRPr lang="en-US" dirty="0"/>
                    </a:p>
                  </a:txBody>
                  <a:tcPr/>
                </a:tc>
                <a:extLst>
                  <a:ext uri="{0D108BD9-81ED-4DB2-BD59-A6C34878D82A}">
                    <a16:rowId xmlns:a16="http://schemas.microsoft.com/office/drawing/2014/main" xmlns="" val="2127357293"/>
                  </a:ext>
                </a:extLst>
              </a:tr>
              <a:tr h="609931">
                <a:tc>
                  <a:txBody>
                    <a:bodyPr/>
                    <a:lstStyle/>
                    <a:p>
                      <a:r>
                        <a:rPr lang="en-IN" dirty="0"/>
                        <a:t>7. No organising force</a:t>
                      </a:r>
                      <a:endParaRPr lang="en-US" dirty="0"/>
                    </a:p>
                  </a:txBody>
                  <a:tcPr/>
                </a:tc>
                <a:tc>
                  <a:txBody>
                    <a:bodyPr/>
                    <a:lstStyle/>
                    <a:p>
                      <a:r>
                        <a:rPr lang="en-IN" dirty="0"/>
                        <a:t>7. Rural youth and young urbanized ex-rural people see entrepreneurial promise</a:t>
                      </a:r>
                      <a:endParaRPr lang="en-US" dirty="0"/>
                    </a:p>
                  </a:txBody>
                  <a:tcPr/>
                </a:tc>
                <a:extLst>
                  <a:ext uri="{0D108BD9-81ED-4DB2-BD59-A6C34878D82A}">
                    <a16:rowId xmlns:a16="http://schemas.microsoft.com/office/drawing/2014/main" xmlns="" val="162099859"/>
                  </a:ext>
                </a:extLst>
              </a:tr>
              <a:tr h="609931">
                <a:tc>
                  <a:txBody>
                    <a:bodyPr/>
                    <a:lstStyle/>
                    <a:p>
                      <a:r>
                        <a:rPr lang="en-IN" dirty="0"/>
                        <a:t>8. Lack of demand-based crop planning (low diversity)</a:t>
                      </a:r>
                      <a:endParaRPr lang="en-US" dirty="0"/>
                    </a:p>
                  </a:txBody>
                  <a:tcPr/>
                </a:tc>
                <a:tc>
                  <a:txBody>
                    <a:bodyPr/>
                    <a:lstStyle/>
                    <a:p>
                      <a:r>
                        <a:rPr lang="en-IN" dirty="0"/>
                        <a:t>8. Improved awareness and soil education.</a:t>
                      </a:r>
                      <a:endParaRPr lang="en-US" dirty="0"/>
                    </a:p>
                  </a:txBody>
                  <a:tcPr/>
                </a:tc>
                <a:extLst>
                  <a:ext uri="{0D108BD9-81ED-4DB2-BD59-A6C34878D82A}">
                    <a16:rowId xmlns:a16="http://schemas.microsoft.com/office/drawing/2014/main" xmlns="" val="3971284321"/>
                  </a:ext>
                </a:extLst>
              </a:tr>
            </a:tbl>
          </a:graphicData>
        </a:graphic>
      </p:graphicFrame>
      <p:graphicFrame>
        <p:nvGraphicFramePr>
          <p:cNvPr id="3" name="Table 3">
            <a:extLst>
              <a:ext uri="{FF2B5EF4-FFF2-40B4-BE49-F238E27FC236}">
                <a16:creationId xmlns:a16="http://schemas.microsoft.com/office/drawing/2014/main" xmlns="" id="{C1AD7EE1-DCCC-4921-9D16-4B1F26500E08}"/>
              </a:ext>
            </a:extLst>
          </p:cNvPr>
          <p:cNvGraphicFramePr>
            <a:graphicFrameLocks noGrp="1"/>
          </p:cNvGraphicFramePr>
          <p:nvPr>
            <p:extLst>
              <p:ext uri="{D42A27DB-BD31-4B8C-83A1-F6EECF244321}">
                <p14:modId xmlns:p14="http://schemas.microsoft.com/office/powerpoint/2010/main" val="4181050151"/>
              </p:ext>
            </p:extLst>
          </p:nvPr>
        </p:nvGraphicFramePr>
        <p:xfrm>
          <a:off x="1214782" y="5765801"/>
          <a:ext cx="9762436" cy="1005840"/>
        </p:xfrm>
        <a:graphic>
          <a:graphicData uri="http://schemas.openxmlformats.org/drawingml/2006/table">
            <a:tbl>
              <a:tblPr bandRow="1">
                <a:tableStyleId>{7DF18680-E054-41AD-8BC1-D1AEF772440D}</a:tableStyleId>
              </a:tblPr>
              <a:tblGrid>
                <a:gridCol w="4881218">
                  <a:extLst>
                    <a:ext uri="{9D8B030D-6E8A-4147-A177-3AD203B41FA5}">
                      <a16:colId xmlns:a16="http://schemas.microsoft.com/office/drawing/2014/main" xmlns="" val="131581695"/>
                    </a:ext>
                  </a:extLst>
                </a:gridCol>
                <a:gridCol w="4881218">
                  <a:extLst>
                    <a:ext uri="{9D8B030D-6E8A-4147-A177-3AD203B41FA5}">
                      <a16:colId xmlns:a16="http://schemas.microsoft.com/office/drawing/2014/main" xmlns="" val="1089908587"/>
                    </a:ext>
                  </a:extLst>
                </a:gridCol>
              </a:tblGrid>
              <a:tr h="353373">
                <a:tc>
                  <a:txBody>
                    <a:bodyPr/>
                    <a:lstStyle/>
                    <a:p>
                      <a:r>
                        <a:rPr lang="en-US" dirty="0"/>
                        <a:t>9. Certification cost</a:t>
                      </a:r>
                    </a:p>
                  </a:txBody>
                  <a:tcPr/>
                </a:tc>
                <a:tc>
                  <a:txBody>
                    <a:bodyPr/>
                    <a:lstStyle/>
                    <a:p>
                      <a:r>
                        <a:rPr lang="en-US" dirty="0"/>
                        <a:t>9. Removing middle-men via Farm2Fork</a:t>
                      </a:r>
                    </a:p>
                  </a:txBody>
                  <a:tcPr/>
                </a:tc>
                <a:extLst>
                  <a:ext uri="{0D108BD9-81ED-4DB2-BD59-A6C34878D82A}">
                    <a16:rowId xmlns:a16="http://schemas.microsoft.com/office/drawing/2014/main" xmlns="" val="2389546655"/>
                  </a:ext>
                </a:extLst>
              </a:tr>
              <a:tr h="609931">
                <a:tc>
                  <a:txBody>
                    <a:bodyPr/>
                    <a:lstStyle/>
                    <a:p>
                      <a:r>
                        <a:rPr lang="en-US" dirty="0"/>
                        <a:t>10. Lack of access to decision making inputs.</a:t>
                      </a:r>
                    </a:p>
                  </a:txBody>
                  <a:tcPr/>
                </a:tc>
                <a:tc>
                  <a:txBody>
                    <a:bodyPr/>
                    <a:lstStyle/>
                    <a:p>
                      <a:r>
                        <a:rPr lang="en-US" dirty="0"/>
                        <a:t>10. Rising demand for innovation, processed foods, ready to cook, super foods</a:t>
                      </a:r>
                    </a:p>
                  </a:txBody>
                  <a:tcPr/>
                </a:tc>
                <a:extLst>
                  <a:ext uri="{0D108BD9-81ED-4DB2-BD59-A6C34878D82A}">
                    <a16:rowId xmlns:a16="http://schemas.microsoft.com/office/drawing/2014/main" xmlns="" val="3374671825"/>
                  </a:ext>
                </a:extLst>
              </a:tr>
            </a:tbl>
          </a:graphicData>
        </a:graphic>
      </p:graphicFrame>
    </p:spTree>
    <p:extLst>
      <p:ext uri="{BB962C8B-B14F-4D97-AF65-F5344CB8AC3E}">
        <p14:creationId xmlns:p14="http://schemas.microsoft.com/office/powerpoint/2010/main" val="37185645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899</TotalTime>
  <Words>1651</Words>
  <Application>Microsoft Office PowerPoint</Application>
  <PresentationFormat>Custom</PresentationFormat>
  <Paragraphs>289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srikkanth s</dc:creator>
  <cp:lastModifiedBy>Lenovo</cp:lastModifiedBy>
  <cp:revision>76</cp:revision>
  <cp:lastPrinted>2020-09-30T03:53:23Z</cp:lastPrinted>
  <dcterms:created xsi:type="dcterms:W3CDTF">2020-09-28T07:54:00Z</dcterms:created>
  <dcterms:modified xsi:type="dcterms:W3CDTF">2020-10-21T11:33:20Z</dcterms:modified>
</cp:coreProperties>
</file>