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86" r:id="rId2"/>
    <p:sldId id="287" r:id="rId3"/>
    <p:sldId id="322" r:id="rId4"/>
    <p:sldId id="329" r:id="rId5"/>
    <p:sldId id="323" r:id="rId6"/>
    <p:sldId id="324" r:id="rId7"/>
    <p:sldId id="325" r:id="rId8"/>
    <p:sldId id="327" r:id="rId9"/>
    <p:sldId id="317" r:id="rId10"/>
    <p:sldId id="328" r:id="rId11"/>
    <p:sldId id="332" r:id="rId12"/>
    <p:sldId id="330" r:id="rId13"/>
    <p:sldId id="290" r:id="rId14"/>
    <p:sldId id="308" r:id="rId15"/>
    <p:sldId id="291" r:id="rId16"/>
    <p:sldId id="292" r:id="rId17"/>
    <p:sldId id="302" r:id="rId18"/>
    <p:sldId id="303" r:id="rId19"/>
    <p:sldId id="293" r:id="rId20"/>
    <p:sldId id="309" r:id="rId21"/>
    <p:sldId id="294" r:id="rId22"/>
    <p:sldId id="307" r:id="rId23"/>
    <p:sldId id="295" r:id="rId24"/>
    <p:sldId id="296" r:id="rId25"/>
    <p:sldId id="310" r:id="rId26"/>
  </p:sldIdLst>
  <p:sldSz cx="9144000" cy="6858000" type="screen4x3"/>
  <p:notesSz cx="6735763" cy="9866313"/>
  <p:defaultTextStyle>
    <a:defPPr>
      <a:defRPr lang="en-US"/>
    </a:defPPr>
    <a:lvl1pPr marL="0" algn="l" defTabSz="914192" rtl="0" eaLnBrk="1" latinLnBrk="0" hangingPunct="1">
      <a:defRPr sz="1900" kern="1200">
        <a:solidFill>
          <a:schemeClr val="tx1"/>
        </a:solidFill>
        <a:latin typeface="+mn-lt"/>
        <a:ea typeface="+mn-ea"/>
        <a:cs typeface="+mn-cs"/>
      </a:defRPr>
    </a:lvl1pPr>
    <a:lvl2pPr marL="457097" algn="l" defTabSz="914192" rtl="0" eaLnBrk="1" latinLnBrk="0" hangingPunct="1">
      <a:defRPr sz="1900" kern="1200">
        <a:solidFill>
          <a:schemeClr val="tx1"/>
        </a:solidFill>
        <a:latin typeface="+mn-lt"/>
        <a:ea typeface="+mn-ea"/>
        <a:cs typeface="+mn-cs"/>
      </a:defRPr>
    </a:lvl2pPr>
    <a:lvl3pPr marL="914192" algn="l" defTabSz="914192" rtl="0" eaLnBrk="1" latinLnBrk="0" hangingPunct="1">
      <a:defRPr sz="1900" kern="1200">
        <a:solidFill>
          <a:schemeClr val="tx1"/>
        </a:solidFill>
        <a:latin typeface="+mn-lt"/>
        <a:ea typeface="+mn-ea"/>
        <a:cs typeface="+mn-cs"/>
      </a:defRPr>
    </a:lvl3pPr>
    <a:lvl4pPr marL="1371289" algn="l" defTabSz="914192" rtl="0" eaLnBrk="1" latinLnBrk="0" hangingPunct="1">
      <a:defRPr sz="1900" kern="1200">
        <a:solidFill>
          <a:schemeClr val="tx1"/>
        </a:solidFill>
        <a:latin typeface="+mn-lt"/>
        <a:ea typeface="+mn-ea"/>
        <a:cs typeface="+mn-cs"/>
      </a:defRPr>
    </a:lvl4pPr>
    <a:lvl5pPr marL="1828385" algn="l" defTabSz="914192" rtl="0" eaLnBrk="1" latinLnBrk="0" hangingPunct="1">
      <a:defRPr sz="1900" kern="1200">
        <a:solidFill>
          <a:schemeClr val="tx1"/>
        </a:solidFill>
        <a:latin typeface="+mn-lt"/>
        <a:ea typeface="+mn-ea"/>
        <a:cs typeface="+mn-cs"/>
      </a:defRPr>
    </a:lvl5pPr>
    <a:lvl6pPr marL="2285480" algn="l" defTabSz="914192" rtl="0" eaLnBrk="1" latinLnBrk="0" hangingPunct="1">
      <a:defRPr sz="1900" kern="1200">
        <a:solidFill>
          <a:schemeClr val="tx1"/>
        </a:solidFill>
        <a:latin typeface="+mn-lt"/>
        <a:ea typeface="+mn-ea"/>
        <a:cs typeface="+mn-cs"/>
      </a:defRPr>
    </a:lvl6pPr>
    <a:lvl7pPr marL="2742576" algn="l" defTabSz="914192" rtl="0" eaLnBrk="1" latinLnBrk="0" hangingPunct="1">
      <a:defRPr sz="1900" kern="1200">
        <a:solidFill>
          <a:schemeClr val="tx1"/>
        </a:solidFill>
        <a:latin typeface="+mn-lt"/>
        <a:ea typeface="+mn-ea"/>
        <a:cs typeface="+mn-cs"/>
      </a:defRPr>
    </a:lvl7pPr>
    <a:lvl8pPr marL="3199672" algn="l" defTabSz="914192" rtl="0" eaLnBrk="1" latinLnBrk="0" hangingPunct="1">
      <a:defRPr sz="1900" kern="1200">
        <a:solidFill>
          <a:schemeClr val="tx1"/>
        </a:solidFill>
        <a:latin typeface="+mn-lt"/>
        <a:ea typeface="+mn-ea"/>
        <a:cs typeface="+mn-cs"/>
      </a:defRPr>
    </a:lvl8pPr>
    <a:lvl9pPr marL="3656768" algn="l" defTabSz="91419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7E2"/>
    <a:srgbClr val="B1079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6" d="100"/>
          <a:sy n="66" d="100"/>
        </p:scale>
        <p:origin x="-1422" y="-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5E74795A-CA5B-4008-ABD0-8B1C00CE9405}" type="datetimeFigureOut">
              <a:rPr lang="en-US" smtClean="0"/>
              <a:pPr/>
              <a:t>9/29/2020</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08864206-2394-473B-9D86-A6F6C0B598E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5029"/>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15373" y="1"/>
            <a:ext cx="2918831" cy="495029"/>
          </a:xfrm>
          <a:prstGeom prst="rect">
            <a:avLst/>
          </a:prstGeom>
        </p:spPr>
        <p:txBody>
          <a:bodyPr vert="horz" lIns="91440" tIns="45720" rIns="91440" bIns="45720" rtlCol="0"/>
          <a:lstStyle>
            <a:lvl1pPr algn="r">
              <a:defRPr sz="1200"/>
            </a:lvl1pPr>
          </a:lstStyle>
          <a:p>
            <a:fld id="{84D456AE-4775-4154-AEA9-071FD3F5B3A3}" type="datetimeFigureOut">
              <a:rPr lang="en-IN" smtClean="0"/>
              <a:pPr/>
              <a:t>29-09-2020</a:t>
            </a:fld>
            <a:endParaRPr lang="en-IN"/>
          </a:p>
        </p:txBody>
      </p:sp>
      <p:sp>
        <p:nvSpPr>
          <p:cNvPr id="4" name="Slide Image Placeholder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577" y="4748163"/>
            <a:ext cx="5388610" cy="38848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1B34C40-F421-4492-BFE2-8BEC4B7623F6}" type="slidenum">
              <a:rPr lang="en-IN" smtClean="0"/>
              <a:pPr/>
              <a:t>‹#›</a:t>
            </a:fld>
            <a:endParaRPr lang="en-IN"/>
          </a:p>
        </p:txBody>
      </p:sp>
    </p:spTree>
    <p:extLst>
      <p:ext uri="{BB962C8B-B14F-4D97-AF65-F5344CB8AC3E}">
        <p14:creationId xmlns:p14="http://schemas.microsoft.com/office/powerpoint/2010/main" xmlns="" val="4144875515"/>
      </p:ext>
    </p:extLst>
  </p:cSld>
  <p:clrMap bg1="lt1" tx1="dk1" bg2="lt2" tx2="dk2" accent1="accent1" accent2="accent2" accent3="accent3" accent4="accent4" accent5="accent5" accent6="accent6" hlink="hlink" folHlink="folHlink"/>
  <p:notesStyle>
    <a:lvl1pPr marL="0" algn="l" defTabSz="914192" rtl="0" eaLnBrk="1" latinLnBrk="0" hangingPunct="1">
      <a:defRPr sz="1200" kern="1200">
        <a:solidFill>
          <a:schemeClr val="tx1"/>
        </a:solidFill>
        <a:latin typeface="+mn-lt"/>
        <a:ea typeface="+mn-ea"/>
        <a:cs typeface="+mn-cs"/>
      </a:defRPr>
    </a:lvl1pPr>
    <a:lvl2pPr marL="457097" algn="l" defTabSz="914192" rtl="0" eaLnBrk="1" latinLnBrk="0" hangingPunct="1">
      <a:defRPr sz="1200" kern="1200">
        <a:solidFill>
          <a:schemeClr val="tx1"/>
        </a:solidFill>
        <a:latin typeface="+mn-lt"/>
        <a:ea typeface="+mn-ea"/>
        <a:cs typeface="+mn-cs"/>
      </a:defRPr>
    </a:lvl2pPr>
    <a:lvl3pPr marL="914192" algn="l" defTabSz="914192" rtl="0" eaLnBrk="1" latinLnBrk="0" hangingPunct="1">
      <a:defRPr sz="1200" kern="1200">
        <a:solidFill>
          <a:schemeClr val="tx1"/>
        </a:solidFill>
        <a:latin typeface="+mn-lt"/>
        <a:ea typeface="+mn-ea"/>
        <a:cs typeface="+mn-cs"/>
      </a:defRPr>
    </a:lvl3pPr>
    <a:lvl4pPr marL="1371289" algn="l" defTabSz="914192" rtl="0" eaLnBrk="1" latinLnBrk="0" hangingPunct="1">
      <a:defRPr sz="1200" kern="1200">
        <a:solidFill>
          <a:schemeClr val="tx1"/>
        </a:solidFill>
        <a:latin typeface="+mn-lt"/>
        <a:ea typeface="+mn-ea"/>
        <a:cs typeface="+mn-cs"/>
      </a:defRPr>
    </a:lvl4pPr>
    <a:lvl5pPr marL="1828385" algn="l" defTabSz="914192" rtl="0" eaLnBrk="1" latinLnBrk="0" hangingPunct="1">
      <a:defRPr sz="1200" kern="1200">
        <a:solidFill>
          <a:schemeClr val="tx1"/>
        </a:solidFill>
        <a:latin typeface="+mn-lt"/>
        <a:ea typeface="+mn-ea"/>
        <a:cs typeface="+mn-cs"/>
      </a:defRPr>
    </a:lvl5pPr>
    <a:lvl6pPr marL="2285480" algn="l" defTabSz="914192" rtl="0" eaLnBrk="1" latinLnBrk="0" hangingPunct="1">
      <a:defRPr sz="1200" kern="1200">
        <a:solidFill>
          <a:schemeClr val="tx1"/>
        </a:solidFill>
        <a:latin typeface="+mn-lt"/>
        <a:ea typeface="+mn-ea"/>
        <a:cs typeface="+mn-cs"/>
      </a:defRPr>
    </a:lvl6pPr>
    <a:lvl7pPr marL="2742576" algn="l" defTabSz="914192" rtl="0" eaLnBrk="1" latinLnBrk="0" hangingPunct="1">
      <a:defRPr sz="1200" kern="1200">
        <a:solidFill>
          <a:schemeClr val="tx1"/>
        </a:solidFill>
        <a:latin typeface="+mn-lt"/>
        <a:ea typeface="+mn-ea"/>
        <a:cs typeface="+mn-cs"/>
      </a:defRPr>
    </a:lvl7pPr>
    <a:lvl8pPr marL="3199672" algn="l" defTabSz="914192" rtl="0" eaLnBrk="1" latinLnBrk="0" hangingPunct="1">
      <a:defRPr sz="1200" kern="1200">
        <a:solidFill>
          <a:schemeClr val="tx1"/>
        </a:solidFill>
        <a:latin typeface="+mn-lt"/>
        <a:ea typeface="+mn-ea"/>
        <a:cs typeface="+mn-cs"/>
      </a:defRPr>
    </a:lvl8pPr>
    <a:lvl9pPr marL="3656768" algn="l" defTabSz="9141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B34C40-F421-4492-BFE2-8BEC4B7623F6}" type="slidenum">
              <a:rPr lang="en-IN" smtClean="0"/>
              <a:pPr/>
              <a:t>1</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BB96E-C52E-4407-B13A-A5D1DD82B945}"/>
              </a:ext>
            </a:extLst>
          </p:cNvPr>
          <p:cNvSpPr>
            <a:spLocks noGrp="1"/>
          </p:cNvSpPr>
          <p:nvPr>
            <p:ph type="ctrTitle"/>
          </p:nvPr>
        </p:nvSpPr>
        <p:spPr>
          <a:xfrm>
            <a:off x="1143002" y="1122364"/>
            <a:ext cx="6858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7B63273E-AA3A-40B7-8429-2D19B3538B06}"/>
              </a:ext>
            </a:extLst>
          </p:cNvPr>
          <p:cNvSpPr>
            <a:spLocks noGrp="1"/>
          </p:cNvSpPr>
          <p:nvPr>
            <p:ph type="subTitle" idx="1"/>
          </p:nvPr>
        </p:nvSpPr>
        <p:spPr>
          <a:xfrm>
            <a:off x="1143002" y="3602039"/>
            <a:ext cx="6858000" cy="1655762"/>
          </a:xfrm>
        </p:spPr>
        <p:txBody>
          <a:bodyPr/>
          <a:lstStyle>
            <a:lvl1pPr marL="0" indent="0" algn="ctr">
              <a:buNone/>
              <a:defRPr sz="2400"/>
            </a:lvl1pPr>
            <a:lvl2pPr marL="457097" indent="0" algn="ctr">
              <a:buNone/>
              <a:defRPr sz="2100"/>
            </a:lvl2pPr>
            <a:lvl3pPr marL="914192" indent="0" algn="ctr">
              <a:buNone/>
              <a:defRPr sz="1900"/>
            </a:lvl3pPr>
            <a:lvl4pPr marL="1371289" indent="0" algn="ctr">
              <a:buNone/>
              <a:defRPr sz="1500"/>
            </a:lvl4pPr>
            <a:lvl5pPr marL="1828385" indent="0" algn="ctr">
              <a:buNone/>
              <a:defRPr sz="1500"/>
            </a:lvl5pPr>
            <a:lvl6pPr marL="2285480" indent="0" algn="ctr">
              <a:buNone/>
              <a:defRPr sz="1500"/>
            </a:lvl6pPr>
            <a:lvl7pPr marL="2742576" indent="0" algn="ctr">
              <a:buNone/>
              <a:defRPr sz="1500"/>
            </a:lvl7pPr>
            <a:lvl8pPr marL="3199672" indent="0" algn="ctr">
              <a:buNone/>
              <a:defRPr sz="1500"/>
            </a:lvl8pPr>
            <a:lvl9pPr marL="3656768" indent="0" algn="ctr">
              <a:buNone/>
              <a:defRPr sz="15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487D82B4-614F-4062-8B48-4947915CA466}"/>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5" name="Footer Placeholder 4">
            <a:extLst>
              <a:ext uri="{FF2B5EF4-FFF2-40B4-BE49-F238E27FC236}">
                <a16:creationId xmlns:a16="http://schemas.microsoft.com/office/drawing/2014/main" xmlns="" id="{328FE5A9-9305-4927-B08C-06C281F71E9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3EBC1A8E-DA73-4AFF-8C31-0606AF5B4C7D}"/>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78294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E5DC18-06F0-425E-9E91-942F34CAFDB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F525A925-EEE6-4E8E-9ECC-D3EECC41D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8F20D792-0C77-49E5-ABEE-BE6EF1B9B7DB}"/>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5" name="Footer Placeholder 4">
            <a:extLst>
              <a:ext uri="{FF2B5EF4-FFF2-40B4-BE49-F238E27FC236}">
                <a16:creationId xmlns:a16="http://schemas.microsoft.com/office/drawing/2014/main" xmlns="" id="{D7D06802-DF5A-495A-99DE-557F7208CEB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68381A12-88FD-4F0B-AFAF-8A17D18C87C4}"/>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269514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CC9F9D-B848-431B-90AE-B00D636DFAF0}"/>
              </a:ext>
            </a:extLst>
          </p:cNvPr>
          <p:cNvSpPr>
            <a:spLocks noGrp="1"/>
          </p:cNvSpPr>
          <p:nvPr>
            <p:ph type="title" orient="vert"/>
          </p:nvPr>
        </p:nvSpPr>
        <p:spPr>
          <a:xfrm>
            <a:off x="6543677" y="365126"/>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BAAD13B9-FD9C-4251-89C6-E5806A0051A5}"/>
              </a:ext>
            </a:extLst>
          </p:cNvPr>
          <p:cNvSpPr>
            <a:spLocks noGrp="1"/>
          </p:cNvSpPr>
          <p:nvPr>
            <p:ph type="body" orient="vert" idx="1"/>
          </p:nvPr>
        </p:nvSpPr>
        <p:spPr>
          <a:xfrm>
            <a:off x="628651"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7D966D2-7AEA-4D6C-A5DC-CBB9BDB000D8}"/>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5" name="Footer Placeholder 4">
            <a:extLst>
              <a:ext uri="{FF2B5EF4-FFF2-40B4-BE49-F238E27FC236}">
                <a16:creationId xmlns:a16="http://schemas.microsoft.com/office/drawing/2014/main" xmlns="" id="{40367A47-6FA0-4C32-B289-5493BBF3CBA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BA5C72E0-AD15-43B6-A8E8-1412AFECED29}"/>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301335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80C56-9651-4E4E-9A18-8B5D773203D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322D04F7-1C71-4649-A523-86BA7EC738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20CFBD6-8AC4-429E-9178-AF19A0FE992B}"/>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5" name="Footer Placeholder 4">
            <a:extLst>
              <a:ext uri="{FF2B5EF4-FFF2-40B4-BE49-F238E27FC236}">
                <a16:creationId xmlns:a16="http://schemas.microsoft.com/office/drawing/2014/main" xmlns="" id="{070BD2F7-D52C-42C4-A45A-41DD5B36D9F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12788914-64B3-49D5-A002-5C5B3EFB6354}"/>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11002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C7977C-FB95-4E02-BB4A-8419F0F53DBB}"/>
              </a:ext>
            </a:extLst>
          </p:cNvPr>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896CB84-EFF8-4EAE-8BA1-526F14B17097}"/>
              </a:ext>
            </a:extLst>
          </p:cNvPr>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097" indent="0">
              <a:buNone/>
              <a:defRPr sz="2100">
                <a:solidFill>
                  <a:schemeClr val="tx1">
                    <a:tint val="75000"/>
                  </a:schemeClr>
                </a:solidFill>
              </a:defRPr>
            </a:lvl2pPr>
            <a:lvl3pPr marL="914192" indent="0">
              <a:buNone/>
              <a:defRPr sz="1900">
                <a:solidFill>
                  <a:schemeClr val="tx1">
                    <a:tint val="75000"/>
                  </a:schemeClr>
                </a:solidFill>
              </a:defRPr>
            </a:lvl3pPr>
            <a:lvl4pPr marL="1371289" indent="0">
              <a:buNone/>
              <a:defRPr sz="1500">
                <a:solidFill>
                  <a:schemeClr val="tx1">
                    <a:tint val="75000"/>
                  </a:schemeClr>
                </a:solidFill>
              </a:defRPr>
            </a:lvl4pPr>
            <a:lvl5pPr marL="1828385" indent="0">
              <a:buNone/>
              <a:defRPr sz="1500">
                <a:solidFill>
                  <a:schemeClr val="tx1">
                    <a:tint val="75000"/>
                  </a:schemeClr>
                </a:solidFill>
              </a:defRPr>
            </a:lvl5pPr>
            <a:lvl6pPr marL="2285480" indent="0">
              <a:buNone/>
              <a:defRPr sz="1500">
                <a:solidFill>
                  <a:schemeClr val="tx1">
                    <a:tint val="75000"/>
                  </a:schemeClr>
                </a:solidFill>
              </a:defRPr>
            </a:lvl6pPr>
            <a:lvl7pPr marL="2742576" indent="0">
              <a:buNone/>
              <a:defRPr sz="1500">
                <a:solidFill>
                  <a:schemeClr val="tx1">
                    <a:tint val="75000"/>
                  </a:schemeClr>
                </a:solidFill>
              </a:defRPr>
            </a:lvl7pPr>
            <a:lvl8pPr marL="3199672" indent="0">
              <a:buNone/>
              <a:defRPr sz="1500">
                <a:solidFill>
                  <a:schemeClr val="tx1">
                    <a:tint val="75000"/>
                  </a:schemeClr>
                </a:solidFill>
              </a:defRPr>
            </a:lvl8pPr>
            <a:lvl9pPr marL="3656768"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44B1528-B7E2-41E6-8F51-7A121D32408A}"/>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5" name="Footer Placeholder 4">
            <a:extLst>
              <a:ext uri="{FF2B5EF4-FFF2-40B4-BE49-F238E27FC236}">
                <a16:creationId xmlns:a16="http://schemas.microsoft.com/office/drawing/2014/main" xmlns="" id="{B26B4907-783D-431C-8D5F-C1FEF56CE2C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5EF32CCD-D9AD-47F4-B898-58FE8FD39F60}"/>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315965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3A2FCE-8F01-4C35-A6E5-8AD807F38C5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36049DE7-90A1-40F7-A741-1BA8DDB0EB4E}"/>
              </a:ext>
            </a:extLst>
          </p:cNvPr>
          <p:cNvSpPr>
            <a:spLocks noGrp="1"/>
          </p:cNvSpPr>
          <p:nvPr>
            <p:ph sz="half" idx="1"/>
          </p:nvPr>
        </p:nvSpPr>
        <p:spPr>
          <a:xfrm>
            <a:off x="628650" y="1825628"/>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57368C8A-36DF-4EAB-A1B3-0D81CA6C6D38}"/>
              </a:ext>
            </a:extLst>
          </p:cNvPr>
          <p:cNvSpPr>
            <a:spLocks noGrp="1"/>
          </p:cNvSpPr>
          <p:nvPr>
            <p:ph sz="half" idx="2"/>
          </p:nvPr>
        </p:nvSpPr>
        <p:spPr>
          <a:xfrm>
            <a:off x="4629150" y="1825628"/>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852DA4C9-79C7-4CB2-956C-39214CB2D4A1}"/>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6" name="Footer Placeholder 5">
            <a:extLst>
              <a:ext uri="{FF2B5EF4-FFF2-40B4-BE49-F238E27FC236}">
                <a16:creationId xmlns:a16="http://schemas.microsoft.com/office/drawing/2014/main" xmlns="" id="{1F9B010D-8F6D-4F02-84F2-143CF362027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2F54FD49-BE9F-49F3-9923-B24DA2E7DC9E}"/>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93952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892200-8109-4866-A8D4-C57B60DEC2A2}"/>
              </a:ext>
            </a:extLst>
          </p:cNvPr>
          <p:cNvSpPr>
            <a:spLocks noGrp="1"/>
          </p:cNvSpPr>
          <p:nvPr>
            <p:ph type="title"/>
          </p:nvPr>
        </p:nvSpPr>
        <p:spPr>
          <a:xfrm>
            <a:off x="629841" y="365126"/>
            <a:ext cx="7886700" cy="1325564"/>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D4D0AC18-8E2C-471F-A77A-83C467978367}"/>
              </a:ext>
            </a:extLst>
          </p:cNvPr>
          <p:cNvSpPr>
            <a:spLocks noGrp="1"/>
          </p:cNvSpPr>
          <p:nvPr>
            <p:ph type="body" idx="1"/>
          </p:nvPr>
        </p:nvSpPr>
        <p:spPr>
          <a:xfrm>
            <a:off x="629842" y="1681164"/>
            <a:ext cx="3868340" cy="823913"/>
          </a:xfrm>
        </p:spPr>
        <p:txBody>
          <a:bodyPr anchor="b"/>
          <a:lstStyle>
            <a:lvl1pPr marL="0" indent="0">
              <a:buNone/>
              <a:defRPr sz="2400" b="1"/>
            </a:lvl1pPr>
            <a:lvl2pPr marL="457097" indent="0">
              <a:buNone/>
              <a:defRPr sz="2100" b="1"/>
            </a:lvl2pPr>
            <a:lvl3pPr marL="914192" indent="0">
              <a:buNone/>
              <a:defRPr sz="1900" b="1"/>
            </a:lvl3pPr>
            <a:lvl4pPr marL="1371289" indent="0">
              <a:buNone/>
              <a:defRPr sz="1500" b="1"/>
            </a:lvl4pPr>
            <a:lvl5pPr marL="1828385" indent="0">
              <a:buNone/>
              <a:defRPr sz="1500" b="1"/>
            </a:lvl5pPr>
            <a:lvl6pPr marL="2285480" indent="0">
              <a:buNone/>
              <a:defRPr sz="1500" b="1"/>
            </a:lvl6pPr>
            <a:lvl7pPr marL="2742576" indent="0">
              <a:buNone/>
              <a:defRPr sz="1500" b="1"/>
            </a:lvl7pPr>
            <a:lvl8pPr marL="3199672" indent="0">
              <a:buNone/>
              <a:defRPr sz="1500" b="1"/>
            </a:lvl8pPr>
            <a:lvl9pPr marL="3656768"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FA1726-EC31-4466-843C-57B7EA3552BB}"/>
              </a:ext>
            </a:extLst>
          </p:cNvPr>
          <p:cNvSpPr>
            <a:spLocks noGrp="1"/>
          </p:cNvSpPr>
          <p:nvPr>
            <p:ph sz="half" idx="2"/>
          </p:nvPr>
        </p:nvSpPr>
        <p:spPr>
          <a:xfrm>
            <a:off x="629842" y="250507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E3B0693E-6574-4586-AAE5-763034F1D506}"/>
              </a:ext>
            </a:extLst>
          </p:cNvPr>
          <p:cNvSpPr>
            <a:spLocks noGrp="1"/>
          </p:cNvSpPr>
          <p:nvPr>
            <p:ph type="body" sz="quarter" idx="3"/>
          </p:nvPr>
        </p:nvSpPr>
        <p:spPr>
          <a:xfrm>
            <a:off x="4629152" y="1681164"/>
            <a:ext cx="3887391" cy="823913"/>
          </a:xfrm>
        </p:spPr>
        <p:txBody>
          <a:bodyPr anchor="b"/>
          <a:lstStyle>
            <a:lvl1pPr marL="0" indent="0">
              <a:buNone/>
              <a:defRPr sz="2400" b="1"/>
            </a:lvl1pPr>
            <a:lvl2pPr marL="457097" indent="0">
              <a:buNone/>
              <a:defRPr sz="2100" b="1"/>
            </a:lvl2pPr>
            <a:lvl3pPr marL="914192" indent="0">
              <a:buNone/>
              <a:defRPr sz="1900" b="1"/>
            </a:lvl3pPr>
            <a:lvl4pPr marL="1371289" indent="0">
              <a:buNone/>
              <a:defRPr sz="1500" b="1"/>
            </a:lvl4pPr>
            <a:lvl5pPr marL="1828385" indent="0">
              <a:buNone/>
              <a:defRPr sz="1500" b="1"/>
            </a:lvl5pPr>
            <a:lvl6pPr marL="2285480" indent="0">
              <a:buNone/>
              <a:defRPr sz="1500" b="1"/>
            </a:lvl6pPr>
            <a:lvl7pPr marL="2742576" indent="0">
              <a:buNone/>
              <a:defRPr sz="1500" b="1"/>
            </a:lvl7pPr>
            <a:lvl8pPr marL="3199672" indent="0">
              <a:buNone/>
              <a:defRPr sz="1500" b="1"/>
            </a:lvl8pPr>
            <a:lvl9pPr marL="3656768"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4CA61A5-9566-4EAA-91A7-1063D7FEE138}"/>
              </a:ext>
            </a:extLst>
          </p:cNvPr>
          <p:cNvSpPr>
            <a:spLocks noGrp="1"/>
          </p:cNvSpPr>
          <p:nvPr>
            <p:ph sz="quarter" idx="4"/>
          </p:nvPr>
        </p:nvSpPr>
        <p:spPr>
          <a:xfrm>
            <a:off x="4629152" y="250507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7FC2996D-9D0C-4C33-BD30-B6F09B96D2C1}"/>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8" name="Footer Placeholder 7">
            <a:extLst>
              <a:ext uri="{FF2B5EF4-FFF2-40B4-BE49-F238E27FC236}">
                <a16:creationId xmlns:a16="http://schemas.microsoft.com/office/drawing/2014/main" xmlns="" id="{774B4E23-EB2C-4F64-B475-B8F30000FDD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632FC1ED-03FA-48A8-8957-40B850BB7309}"/>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191629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80F80-6704-4953-9D87-CA425E72BA5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85DE7600-4D63-49B9-BBF7-9DE0E39FD3DC}"/>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4" name="Footer Placeholder 3">
            <a:extLst>
              <a:ext uri="{FF2B5EF4-FFF2-40B4-BE49-F238E27FC236}">
                <a16:creationId xmlns:a16="http://schemas.microsoft.com/office/drawing/2014/main" xmlns="" id="{E095DC9F-B7A6-49C4-8AD4-FAB132AD31D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2187C40D-BFCB-4AF8-BDBE-A301D1478B3A}"/>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417221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350417-F558-4E94-A32F-BA1166E68370}"/>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3" name="Footer Placeholder 2">
            <a:extLst>
              <a:ext uri="{FF2B5EF4-FFF2-40B4-BE49-F238E27FC236}">
                <a16:creationId xmlns:a16="http://schemas.microsoft.com/office/drawing/2014/main" xmlns="" id="{21D2B95B-95CC-4044-8D25-908215964CB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1CC90DFF-E0D9-4E09-89D5-04A8E41F3C66}"/>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2139734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870CD-82CC-4691-8053-E484A52ED287}"/>
              </a:ext>
            </a:extLst>
          </p:cNvPr>
          <p:cNvSpPr>
            <a:spLocks noGrp="1"/>
          </p:cNvSpPr>
          <p:nvPr>
            <p:ph type="title"/>
          </p:nvPr>
        </p:nvSpPr>
        <p:spPr>
          <a:xfrm>
            <a:off x="629841" y="457201"/>
            <a:ext cx="2949178"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829A2BA-1F50-47C1-9C38-0FECC8AAF97D}"/>
              </a:ext>
            </a:extLst>
          </p:cNvPr>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1EF4167F-277B-4B20-BB2E-A50CA15F7216}"/>
              </a:ext>
            </a:extLst>
          </p:cNvPr>
          <p:cNvSpPr>
            <a:spLocks noGrp="1"/>
          </p:cNvSpPr>
          <p:nvPr>
            <p:ph type="body" sz="half" idx="2"/>
          </p:nvPr>
        </p:nvSpPr>
        <p:spPr>
          <a:xfrm>
            <a:off x="629841" y="2057403"/>
            <a:ext cx="2949178" cy="3811588"/>
          </a:xfrm>
        </p:spPr>
        <p:txBody>
          <a:bodyPr/>
          <a:lstStyle>
            <a:lvl1pPr marL="0" indent="0">
              <a:buNone/>
              <a:defRPr sz="1500"/>
            </a:lvl1pPr>
            <a:lvl2pPr marL="457097" indent="0">
              <a:buNone/>
              <a:defRPr sz="1500"/>
            </a:lvl2pPr>
            <a:lvl3pPr marL="914192" indent="0">
              <a:buNone/>
              <a:defRPr sz="1200"/>
            </a:lvl3pPr>
            <a:lvl4pPr marL="1371289" indent="0">
              <a:buNone/>
              <a:defRPr sz="1200"/>
            </a:lvl4pPr>
            <a:lvl5pPr marL="1828385" indent="0">
              <a:buNone/>
              <a:defRPr sz="1200"/>
            </a:lvl5pPr>
            <a:lvl6pPr marL="2285480" indent="0">
              <a:buNone/>
              <a:defRPr sz="1200"/>
            </a:lvl6pPr>
            <a:lvl7pPr marL="2742576" indent="0">
              <a:buNone/>
              <a:defRPr sz="1200"/>
            </a:lvl7pPr>
            <a:lvl8pPr marL="3199672" indent="0">
              <a:buNone/>
              <a:defRPr sz="1200"/>
            </a:lvl8pPr>
            <a:lvl9pPr marL="3656768"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xmlns="" id="{65756687-2A76-47A7-BA94-BE6DF035E1B2}"/>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6" name="Footer Placeholder 5">
            <a:extLst>
              <a:ext uri="{FF2B5EF4-FFF2-40B4-BE49-F238E27FC236}">
                <a16:creationId xmlns:a16="http://schemas.microsoft.com/office/drawing/2014/main" xmlns="" id="{0455E349-2985-44F1-BCC4-16CBC9254A1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8A05A877-E93F-4169-8C7F-B94C38257E18}"/>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239566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4F9D2-BA4C-4AA7-B5BD-BC2B189D1BD4}"/>
              </a:ext>
            </a:extLst>
          </p:cNvPr>
          <p:cNvSpPr>
            <a:spLocks noGrp="1"/>
          </p:cNvSpPr>
          <p:nvPr>
            <p:ph type="title"/>
          </p:nvPr>
        </p:nvSpPr>
        <p:spPr>
          <a:xfrm>
            <a:off x="629841" y="457201"/>
            <a:ext cx="2949178"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DAA695FD-C88E-42FA-AA9B-3929D1C37DBF}"/>
              </a:ext>
            </a:extLst>
          </p:cNvPr>
          <p:cNvSpPr>
            <a:spLocks noGrp="1"/>
          </p:cNvSpPr>
          <p:nvPr>
            <p:ph type="pic" idx="1"/>
          </p:nvPr>
        </p:nvSpPr>
        <p:spPr>
          <a:xfrm>
            <a:off x="3887391" y="987427"/>
            <a:ext cx="4629150" cy="4873625"/>
          </a:xfrm>
        </p:spPr>
        <p:txBody>
          <a:bodyPr/>
          <a:lstStyle>
            <a:lvl1pPr marL="0" indent="0">
              <a:buNone/>
              <a:defRPr sz="3200"/>
            </a:lvl1pPr>
            <a:lvl2pPr marL="457097" indent="0">
              <a:buNone/>
              <a:defRPr sz="2800"/>
            </a:lvl2pPr>
            <a:lvl3pPr marL="914192" indent="0">
              <a:buNone/>
              <a:defRPr sz="2400"/>
            </a:lvl3pPr>
            <a:lvl4pPr marL="1371289" indent="0">
              <a:buNone/>
              <a:defRPr sz="2100"/>
            </a:lvl4pPr>
            <a:lvl5pPr marL="1828385" indent="0">
              <a:buNone/>
              <a:defRPr sz="2100"/>
            </a:lvl5pPr>
            <a:lvl6pPr marL="2285480" indent="0">
              <a:buNone/>
              <a:defRPr sz="2100"/>
            </a:lvl6pPr>
            <a:lvl7pPr marL="2742576" indent="0">
              <a:buNone/>
              <a:defRPr sz="2100"/>
            </a:lvl7pPr>
            <a:lvl8pPr marL="3199672" indent="0">
              <a:buNone/>
              <a:defRPr sz="2100"/>
            </a:lvl8pPr>
            <a:lvl9pPr marL="3656768" indent="0">
              <a:buNone/>
              <a:defRPr sz="2100"/>
            </a:lvl9pPr>
          </a:lstStyle>
          <a:p>
            <a:endParaRPr lang="en-IN"/>
          </a:p>
        </p:txBody>
      </p:sp>
      <p:sp>
        <p:nvSpPr>
          <p:cNvPr id="4" name="Text Placeholder 3">
            <a:extLst>
              <a:ext uri="{FF2B5EF4-FFF2-40B4-BE49-F238E27FC236}">
                <a16:creationId xmlns:a16="http://schemas.microsoft.com/office/drawing/2014/main" xmlns="" id="{D79402FF-42B5-4C0D-9E31-1016841AD6DD}"/>
              </a:ext>
            </a:extLst>
          </p:cNvPr>
          <p:cNvSpPr>
            <a:spLocks noGrp="1"/>
          </p:cNvSpPr>
          <p:nvPr>
            <p:ph type="body" sz="half" idx="2"/>
          </p:nvPr>
        </p:nvSpPr>
        <p:spPr>
          <a:xfrm>
            <a:off x="629841" y="2057403"/>
            <a:ext cx="2949178" cy="3811588"/>
          </a:xfrm>
        </p:spPr>
        <p:txBody>
          <a:bodyPr/>
          <a:lstStyle>
            <a:lvl1pPr marL="0" indent="0">
              <a:buNone/>
              <a:defRPr sz="1500"/>
            </a:lvl1pPr>
            <a:lvl2pPr marL="457097" indent="0">
              <a:buNone/>
              <a:defRPr sz="1500"/>
            </a:lvl2pPr>
            <a:lvl3pPr marL="914192" indent="0">
              <a:buNone/>
              <a:defRPr sz="1200"/>
            </a:lvl3pPr>
            <a:lvl4pPr marL="1371289" indent="0">
              <a:buNone/>
              <a:defRPr sz="1200"/>
            </a:lvl4pPr>
            <a:lvl5pPr marL="1828385" indent="0">
              <a:buNone/>
              <a:defRPr sz="1200"/>
            </a:lvl5pPr>
            <a:lvl6pPr marL="2285480" indent="0">
              <a:buNone/>
              <a:defRPr sz="1200"/>
            </a:lvl6pPr>
            <a:lvl7pPr marL="2742576" indent="0">
              <a:buNone/>
              <a:defRPr sz="1200"/>
            </a:lvl7pPr>
            <a:lvl8pPr marL="3199672" indent="0">
              <a:buNone/>
              <a:defRPr sz="1200"/>
            </a:lvl8pPr>
            <a:lvl9pPr marL="3656768"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xmlns="" id="{F3430083-A3E7-4736-A6EF-8D67B2ADCBCD}"/>
              </a:ext>
            </a:extLst>
          </p:cNvPr>
          <p:cNvSpPr>
            <a:spLocks noGrp="1"/>
          </p:cNvSpPr>
          <p:nvPr>
            <p:ph type="dt" sz="half" idx="10"/>
          </p:nvPr>
        </p:nvSpPr>
        <p:spPr/>
        <p:txBody>
          <a:bodyPr/>
          <a:lstStyle/>
          <a:p>
            <a:fld id="{ADD589AB-F55F-412E-991A-09275AF02505}" type="datetimeFigureOut">
              <a:rPr lang="en-IN" smtClean="0"/>
              <a:pPr/>
              <a:t>29-09-2020</a:t>
            </a:fld>
            <a:endParaRPr lang="en-IN"/>
          </a:p>
        </p:txBody>
      </p:sp>
      <p:sp>
        <p:nvSpPr>
          <p:cNvPr id="6" name="Footer Placeholder 5">
            <a:extLst>
              <a:ext uri="{FF2B5EF4-FFF2-40B4-BE49-F238E27FC236}">
                <a16:creationId xmlns:a16="http://schemas.microsoft.com/office/drawing/2014/main" xmlns="" id="{45B4F890-6CD1-416B-9695-88BD21BF805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173624EC-F4B7-41A4-B5AB-043F97D1E3AB}"/>
              </a:ext>
            </a:extLst>
          </p:cNvPr>
          <p:cNvSpPr>
            <a:spLocks noGrp="1"/>
          </p:cNvSpPr>
          <p:nvPr>
            <p:ph type="sldNum" sz="quarter" idx="12"/>
          </p:nvPr>
        </p:nvSpPr>
        <p:spPr/>
        <p:txBody>
          <a:body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244301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11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B8A079B-246B-4281-914B-629269DC4E82}"/>
              </a:ext>
            </a:extLst>
          </p:cNvPr>
          <p:cNvSpPr>
            <a:spLocks noGrp="1"/>
          </p:cNvSpPr>
          <p:nvPr>
            <p:ph type="title"/>
          </p:nvPr>
        </p:nvSpPr>
        <p:spPr>
          <a:xfrm>
            <a:off x="628650" y="365126"/>
            <a:ext cx="7886700" cy="1325564"/>
          </a:xfrm>
          <a:prstGeom prst="rect">
            <a:avLst/>
          </a:prstGeom>
        </p:spPr>
        <p:txBody>
          <a:bodyPr vert="horz" lIns="91419" tIns="45711" rIns="91419" bIns="45711"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AAEE2A9-160D-4A1F-B504-03DD6FA6AE55}"/>
              </a:ext>
            </a:extLst>
          </p:cNvPr>
          <p:cNvSpPr>
            <a:spLocks noGrp="1"/>
          </p:cNvSpPr>
          <p:nvPr>
            <p:ph type="body" idx="1"/>
          </p:nvPr>
        </p:nvSpPr>
        <p:spPr>
          <a:xfrm>
            <a:off x="628650" y="1825628"/>
            <a:ext cx="7886700" cy="4351338"/>
          </a:xfrm>
          <a:prstGeom prst="rect">
            <a:avLst/>
          </a:prstGeom>
        </p:spPr>
        <p:txBody>
          <a:bodyPr vert="horz" lIns="91419" tIns="45711" rIns="91419" bIns="45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0BE2835-0F10-424C-B8B3-531F5451238C}"/>
              </a:ext>
            </a:extLst>
          </p:cNvPr>
          <p:cNvSpPr>
            <a:spLocks noGrp="1"/>
          </p:cNvSpPr>
          <p:nvPr>
            <p:ph type="dt" sz="half" idx="2"/>
          </p:nvPr>
        </p:nvSpPr>
        <p:spPr>
          <a:xfrm>
            <a:off x="628650" y="6356353"/>
            <a:ext cx="2057400" cy="365125"/>
          </a:xfrm>
          <a:prstGeom prst="rect">
            <a:avLst/>
          </a:prstGeom>
        </p:spPr>
        <p:txBody>
          <a:bodyPr vert="horz" lIns="91419" tIns="45711" rIns="91419" bIns="45711" rtlCol="0" anchor="ctr"/>
          <a:lstStyle>
            <a:lvl1pPr algn="l">
              <a:defRPr sz="1200">
                <a:solidFill>
                  <a:schemeClr val="tx1">
                    <a:tint val="75000"/>
                  </a:schemeClr>
                </a:solidFill>
              </a:defRPr>
            </a:lvl1pPr>
          </a:lstStyle>
          <a:p>
            <a:fld id="{ADD589AB-F55F-412E-991A-09275AF02505}" type="datetimeFigureOut">
              <a:rPr lang="en-IN" smtClean="0"/>
              <a:pPr/>
              <a:t>29-09-2020</a:t>
            </a:fld>
            <a:endParaRPr lang="en-IN"/>
          </a:p>
        </p:txBody>
      </p:sp>
      <p:sp>
        <p:nvSpPr>
          <p:cNvPr id="5" name="Footer Placeholder 4">
            <a:extLst>
              <a:ext uri="{FF2B5EF4-FFF2-40B4-BE49-F238E27FC236}">
                <a16:creationId xmlns:a16="http://schemas.microsoft.com/office/drawing/2014/main" xmlns="" id="{ACCD33FF-E082-4060-877B-857B10C167A6}"/>
              </a:ext>
            </a:extLst>
          </p:cNvPr>
          <p:cNvSpPr>
            <a:spLocks noGrp="1"/>
          </p:cNvSpPr>
          <p:nvPr>
            <p:ph type="ftr" sz="quarter" idx="3"/>
          </p:nvPr>
        </p:nvSpPr>
        <p:spPr>
          <a:xfrm>
            <a:off x="3028950" y="6356353"/>
            <a:ext cx="3086100" cy="365125"/>
          </a:xfrm>
          <a:prstGeom prst="rect">
            <a:avLst/>
          </a:prstGeom>
        </p:spPr>
        <p:txBody>
          <a:bodyPr vert="horz" lIns="91419" tIns="45711" rIns="91419" bIns="45711"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EA412702-88F8-4F6D-BA89-0D8E1091107E}"/>
              </a:ext>
            </a:extLst>
          </p:cNvPr>
          <p:cNvSpPr>
            <a:spLocks noGrp="1"/>
          </p:cNvSpPr>
          <p:nvPr>
            <p:ph type="sldNum" sz="quarter" idx="4"/>
          </p:nvPr>
        </p:nvSpPr>
        <p:spPr>
          <a:xfrm>
            <a:off x="6457950" y="6356353"/>
            <a:ext cx="2057400" cy="365125"/>
          </a:xfrm>
          <a:prstGeom prst="rect">
            <a:avLst/>
          </a:prstGeom>
        </p:spPr>
        <p:txBody>
          <a:bodyPr vert="horz" lIns="91419" tIns="45711" rIns="91419" bIns="45711" rtlCol="0" anchor="ctr"/>
          <a:lstStyle>
            <a:lvl1pPr algn="r">
              <a:defRPr sz="1200">
                <a:solidFill>
                  <a:schemeClr val="tx1">
                    <a:tint val="75000"/>
                  </a:schemeClr>
                </a:solidFill>
              </a:defRPr>
            </a:lvl1pPr>
          </a:lstStyle>
          <a:p>
            <a:fld id="{B9460616-FA07-4484-AF93-59ADE08AE5F7}" type="slidenum">
              <a:rPr lang="en-IN" smtClean="0"/>
              <a:pPr/>
              <a:t>‹#›</a:t>
            </a:fld>
            <a:endParaRPr lang="en-IN"/>
          </a:p>
        </p:txBody>
      </p:sp>
    </p:spTree>
    <p:extLst>
      <p:ext uri="{BB962C8B-B14F-4D97-AF65-F5344CB8AC3E}">
        <p14:creationId xmlns:p14="http://schemas.microsoft.com/office/powerpoint/2010/main" xmlns="" val="2825034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192"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549" indent="-228549" algn="l" defTabSz="9141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44" indent="-228549" algn="l" defTabSz="9141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0" indent="-228549" algn="l" defTabSz="914192"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9837" indent="-228549" algn="l" defTabSz="9141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33" indent="-228549" algn="l" defTabSz="9141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29" indent="-228549" algn="l" defTabSz="9141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26" indent="-228549" algn="l" defTabSz="9141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22" indent="-228549" algn="l" defTabSz="9141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18" indent="-228549" algn="l" defTabSz="9141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92" rtl="0" eaLnBrk="1" latinLnBrk="0" hangingPunct="1">
        <a:defRPr sz="1900" kern="1200">
          <a:solidFill>
            <a:schemeClr val="tx1"/>
          </a:solidFill>
          <a:latin typeface="+mn-lt"/>
          <a:ea typeface="+mn-ea"/>
          <a:cs typeface="+mn-cs"/>
        </a:defRPr>
      </a:lvl1pPr>
      <a:lvl2pPr marL="457097" algn="l" defTabSz="914192" rtl="0" eaLnBrk="1" latinLnBrk="0" hangingPunct="1">
        <a:defRPr sz="1900" kern="1200">
          <a:solidFill>
            <a:schemeClr val="tx1"/>
          </a:solidFill>
          <a:latin typeface="+mn-lt"/>
          <a:ea typeface="+mn-ea"/>
          <a:cs typeface="+mn-cs"/>
        </a:defRPr>
      </a:lvl2pPr>
      <a:lvl3pPr marL="914192" algn="l" defTabSz="914192" rtl="0" eaLnBrk="1" latinLnBrk="0" hangingPunct="1">
        <a:defRPr sz="1900" kern="1200">
          <a:solidFill>
            <a:schemeClr val="tx1"/>
          </a:solidFill>
          <a:latin typeface="+mn-lt"/>
          <a:ea typeface="+mn-ea"/>
          <a:cs typeface="+mn-cs"/>
        </a:defRPr>
      </a:lvl3pPr>
      <a:lvl4pPr marL="1371289" algn="l" defTabSz="914192" rtl="0" eaLnBrk="1" latinLnBrk="0" hangingPunct="1">
        <a:defRPr sz="1900" kern="1200">
          <a:solidFill>
            <a:schemeClr val="tx1"/>
          </a:solidFill>
          <a:latin typeface="+mn-lt"/>
          <a:ea typeface="+mn-ea"/>
          <a:cs typeface="+mn-cs"/>
        </a:defRPr>
      </a:lvl4pPr>
      <a:lvl5pPr marL="1828385" algn="l" defTabSz="914192" rtl="0" eaLnBrk="1" latinLnBrk="0" hangingPunct="1">
        <a:defRPr sz="1900" kern="1200">
          <a:solidFill>
            <a:schemeClr val="tx1"/>
          </a:solidFill>
          <a:latin typeface="+mn-lt"/>
          <a:ea typeface="+mn-ea"/>
          <a:cs typeface="+mn-cs"/>
        </a:defRPr>
      </a:lvl5pPr>
      <a:lvl6pPr marL="2285480" algn="l" defTabSz="914192" rtl="0" eaLnBrk="1" latinLnBrk="0" hangingPunct="1">
        <a:defRPr sz="1900" kern="1200">
          <a:solidFill>
            <a:schemeClr val="tx1"/>
          </a:solidFill>
          <a:latin typeface="+mn-lt"/>
          <a:ea typeface="+mn-ea"/>
          <a:cs typeface="+mn-cs"/>
        </a:defRPr>
      </a:lvl6pPr>
      <a:lvl7pPr marL="2742576" algn="l" defTabSz="914192" rtl="0" eaLnBrk="1" latinLnBrk="0" hangingPunct="1">
        <a:defRPr sz="1900" kern="1200">
          <a:solidFill>
            <a:schemeClr val="tx1"/>
          </a:solidFill>
          <a:latin typeface="+mn-lt"/>
          <a:ea typeface="+mn-ea"/>
          <a:cs typeface="+mn-cs"/>
        </a:defRPr>
      </a:lvl7pPr>
      <a:lvl8pPr marL="3199672" algn="l" defTabSz="914192" rtl="0" eaLnBrk="1" latinLnBrk="0" hangingPunct="1">
        <a:defRPr sz="1900" kern="1200">
          <a:solidFill>
            <a:schemeClr val="tx1"/>
          </a:solidFill>
          <a:latin typeface="+mn-lt"/>
          <a:ea typeface="+mn-ea"/>
          <a:cs typeface="+mn-cs"/>
        </a:defRPr>
      </a:lvl8pPr>
      <a:lvl9pPr marL="3656768" algn="l" defTabSz="91419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6.jpeg"/><Relationship Id="rId3" Type="http://schemas.microsoft.com/office/2007/relationships/hdphoto" Target="../media/hdphoto12.wdp"/><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5.jpeg"/><Relationship Id="rId5" Type="http://schemas.microsoft.com/office/2007/relationships/hdphoto" Target="../media/hdphoto13.wdp"/><Relationship Id="rId10" Type="http://schemas.microsoft.com/office/2007/relationships/hdphoto" Target="../media/hdphoto15.wdp"/><Relationship Id="rId4" Type="http://schemas.openxmlformats.org/officeDocument/2006/relationships/image" Target="../media/image41.jpeg"/><Relationship Id="rId9" Type="http://schemas.openxmlformats.org/officeDocument/2006/relationships/image" Target="../media/image44.jpeg"/><Relationship Id="rId14" Type="http://schemas.microsoft.com/office/2007/relationships/hdphoto" Target="../media/hdphoto17.wdp"/></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59.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11" Type="http://schemas.microsoft.com/office/2007/relationships/hdphoto" Target="../media/hdphoto5.wdp"/><Relationship Id="rId5" Type="http://schemas.openxmlformats.org/officeDocument/2006/relationships/image" Target="../media/image55.jpeg"/><Relationship Id="rId10" Type="http://schemas.openxmlformats.org/officeDocument/2006/relationships/image" Target="../media/image58.png"/><Relationship Id="rId4" Type="http://schemas.openxmlformats.org/officeDocument/2006/relationships/image" Target="../media/image54.jpe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38.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40.wdp"/><Relationship Id="rId3" Type="http://schemas.microsoft.com/office/2007/relationships/hdphoto" Target="../media/hdphoto35.wdp"/><Relationship Id="rId7" Type="http://schemas.microsoft.com/office/2007/relationships/hdphoto" Target="../media/hdphoto37.wdp"/><Relationship Id="rId12" Type="http://schemas.openxmlformats.org/officeDocument/2006/relationships/image" Target="../media/image76.png"/><Relationship Id="rId2" Type="http://schemas.openxmlformats.org/officeDocument/2006/relationships/image" Target="../media/image72.png"/><Relationship Id="rId16" Type="http://schemas.openxmlformats.org/officeDocument/2006/relationships/image" Target="../media/image78.jpeg"/><Relationship Id="rId1" Type="http://schemas.openxmlformats.org/officeDocument/2006/relationships/slideLayout" Target="../slideLayouts/slideLayout7.xml"/><Relationship Id="rId11" Type="http://schemas.microsoft.com/office/2007/relationships/hdphoto" Target="../media/hdphoto39.wdp"/><Relationship Id="rId15" Type="http://schemas.microsoft.com/office/2007/relationships/hdphoto" Target="../media/hdphoto41.wdp"/><Relationship Id="rId10" Type="http://schemas.openxmlformats.org/officeDocument/2006/relationships/image" Target="../media/image75.png"/><Relationship Id="rId4" Type="http://schemas.openxmlformats.org/officeDocument/2006/relationships/image" Target="../media/image73.png"/><Relationship Id="rId9" Type="http://schemas.microsoft.com/office/2007/relationships/hdphoto" Target="../media/hdphoto38.wdp"/><Relationship Id="rId1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00306"/>
            <a:ext cx="9144000" cy="707868"/>
          </a:xfrm>
          <a:prstGeom prst="rect">
            <a:avLst/>
          </a:prstGeom>
          <a:noFill/>
        </p:spPr>
        <p:txBody>
          <a:bodyPr wrap="square" lIns="91419" tIns="45711" rIns="91419" bIns="45711" rtlCol="0" anchor="ctr">
            <a:spAutoFit/>
          </a:bodyPr>
          <a:lstStyle/>
          <a:p>
            <a:pPr algn="ctr"/>
            <a:r>
              <a:rPr lang="en-IN" sz="4000" b="1" dirty="0" smtClean="0">
                <a:solidFill>
                  <a:srgbClr val="FF0000"/>
                </a:solidFill>
                <a:latin typeface="Bahnschrift Condensed" pitchFamily="34" charset="0"/>
              </a:rPr>
              <a:t>Development and Demonstration of Natural Farming</a:t>
            </a:r>
            <a:endParaRPr lang="en-US" sz="4000" b="1" dirty="0" smtClean="0">
              <a:solidFill>
                <a:srgbClr val="FFFF00"/>
              </a:solidFill>
              <a:latin typeface="Bahnschrift Condensed" pitchFamily="34" charset="0"/>
            </a:endParaRPr>
          </a:p>
        </p:txBody>
      </p:sp>
      <p:sp>
        <p:nvSpPr>
          <p:cNvPr id="21" name="Shape">
            <a:extLst>
              <a:ext uri="{FF2B5EF4-FFF2-40B4-BE49-F238E27FC236}">
                <a16:creationId xmlns:a16="http://schemas.microsoft.com/office/drawing/2014/main" xmlns="" id="{1AA6B203-6B99-4C75-9C93-A558BD12F875}"/>
              </a:ext>
            </a:extLst>
          </p:cNvPr>
          <p:cNvSpPr/>
          <p:nvPr/>
        </p:nvSpPr>
        <p:spPr>
          <a:xfrm>
            <a:off x="1" y="6066977"/>
            <a:ext cx="9142742" cy="791029"/>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solidFill>
            <a:srgbClr val="002060"/>
          </a:solidFill>
          <a:ln w="12700">
            <a:miter lim="400000"/>
          </a:ln>
        </p:spPr>
        <p:txBody>
          <a:bodyPr lIns="38091" tIns="38091" rIns="38091" bIns="38091" anchor="ctr"/>
          <a:lstStyle/>
          <a:p>
            <a:pPr>
              <a:defRPr sz="3000">
                <a:solidFill>
                  <a:srgbClr val="FFFFFF"/>
                </a:solidFill>
                <a:effectLst>
                  <a:outerShdw blurRad="38100" dist="12700" dir="5400000" rotWithShape="0">
                    <a:srgbClr val="000000">
                      <a:alpha val="50000"/>
                    </a:srgbClr>
                  </a:outerShdw>
                </a:effectLst>
              </a:defRPr>
            </a:pPr>
            <a:endParaRPr/>
          </a:p>
        </p:txBody>
      </p:sp>
      <p:pic>
        <p:nvPicPr>
          <p:cNvPr id="35" name="Picture 4" descr="http://www.egranth.ac.in/images/icar-logo.gif"/>
          <p:cNvPicPr>
            <a:picLocks noChangeAspect="1" noChangeArrowheads="1"/>
          </p:cNvPicPr>
          <p:nvPr/>
        </p:nvPicPr>
        <p:blipFill>
          <a:blip r:embed="rId3">
            <a:extLst>
              <a:ext uri="{BEBA8EAE-BF5A-486C-A8C5-ECC9F3942E4B}">
                <a14:imgProps xmlns:a14="http://schemas.microsoft.com/office/drawing/2010/main" xmlns="">
                  <a14:imgLayer r:embed="">
                    <a14:imgEffect>
                      <a14:brightnessContrast bright="-40000" contrast="-20000"/>
                    </a14:imgEffect>
                  </a14:imgLayer>
                </a14:imgProps>
              </a:ext>
            </a:extLst>
          </a:blip>
          <a:srcRect/>
          <a:stretch>
            <a:fillRect/>
          </a:stretch>
        </p:blipFill>
        <p:spPr bwMode="auto">
          <a:xfrm>
            <a:off x="1214414" y="357166"/>
            <a:ext cx="807674" cy="965068"/>
          </a:xfrm>
          <a:prstGeom prst="rect">
            <a:avLst/>
          </a:prstGeom>
          <a:noFill/>
          <a:ln w="9525">
            <a:noFill/>
            <a:miter lim="800000"/>
            <a:headEnd/>
            <a:tailEnd/>
          </a:ln>
        </p:spPr>
      </p:pic>
      <p:sp>
        <p:nvSpPr>
          <p:cNvPr id="38" name="TextBox 37"/>
          <p:cNvSpPr txBox="1"/>
          <p:nvPr/>
        </p:nvSpPr>
        <p:spPr>
          <a:xfrm>
            <a:off x="2786050" y="1643050"/>
            <a:ext cx="3575506" cy="830979"/>
          </a:xfrm>
          <a:prstGeom prst="rect">
            <a:avLst/>
          </a:prstGeom>
          <a:noFill/>
        </p:spPr>
        <p:txBody>
          <a:bodyPr wrap="square" lIns="91419" tIns="45711" rIns="91419" bIns="45711" rtlCol="0">
            <a:spAutoFit/>
          </a:bodyPr>
          <a:lstStyle/>
          <a:p>
            <a:pPr algn="ctr"/>
            <a:r>
              <a:rPr lang="en-US" sz="4800" b="1" dirty="0" smtClean="0">
                <a:solidFill>
                  <a:srgbClr val="002060"/>
                </a:solidFill>
                <a:latin typeface="Lucida Calligraphy" pitchFamily="66" charset="0"/>
              </a:rPr>
              <a:t>Welcome</a:t>
            </a:r>
            <a:endParaRPr lang="en-US" sz="6000" b="1" dirty="0">
              <a:solidFill>
                <a:srgbClr val="002060"/>
              </a:solidFill>
              <a:latin typeface="Lucida Calligraphy" pitchFamily="66" charset="0"/>
            </a:endParaRPr>
          </a:p>
        </p:txBody>
      </p:sp>
      <p:pic>
        <p:nvPicPr>
          <p:cNvPr id="22" name="Picture 21"/>
          <p:cNvPicPr>
            <a:picLocks noChangeAspect="1"/>
          </p:cNvPicPr>
          <p:nvPr/>
        </p:nvPicPr>
        <p:blipFill>
          <a:blip r:embed="rId4">
            <a:extLst>
              <a:ext uri="{BEBA8EAE-BF5A-486C-A8C5-ECC9F3942E4B}">
                <a14:imgProps xmlns:a14="http://schemas.microsoft.com/office/drawing/2010/main" xmlns="">
                  <a14:imgLayer r:embed="">
                    <a14:imgEffect>
                      <a14:brightnessContrast bright="20000" contrast="40000"/>
                    </a14:imgEffect>
                  </a14:imgLayer>
                </a14:imgProps>
              </a:ext>
            </a:extLst>
          </a:blip>
          <a:stretch>
            <a:fillRect/>
          </a:stretch>
        </p:blipFill>
        <p:spPr>
          <a:xfrm>
            <a:off x="7358082" y="428604"/>
            <a:ext cx="977665" cy="86509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3"/>
          <p:cNvPicPr>
            <a:picLocks noChangeAspect="1" noChangeArrowheads="1"/>
          </p:cNvPicPr>
          <p:nvPr/>
        </p:nvPicPr>
        <p:blipFill>
          <a:blip r:embed="rId5" cstate="print"/>
          <a:srcRect/>
          <a:stretch>
            <a:fillRect/>
          </a:stretch>
        </p:blipFill>
        <p:spPr bwMode="auto">
          <a:xfrm>
            <a:off x="214282" y="5429264"/>
            <a:ext cx="1192151" cy="10959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4"/>
          <p:cNvPicPr>
            <a:picLocks noChangeAspect="1" noChangeArrowheads="1"/>
          </p:cNvPicPr>
          <p:nvPr/>
        </p:nvPicPr>
        <p:blipFill>
          <a:blip r:embed="rId6" cstate="print"/>
          <a:srcRect/>
          <a:stretch>
            <a:fillRect/>
          </a:stretch>
        </p:blipFill>
        <p:spPr bwMode="auto">
          <a:xfrm>
            <a:off x="1714480" y="5428928"/>
            <a:ext cx="1168711" cy="117421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2"/>
          <p:cNvPicPr>
            <a:picLocks noChangeAspect="1" noChangeArrowheads="1"/>
          </p:cNvPicPr>
          <p:nvPr/>
        </p:nvPicPr>
        <p:blipFill>
          <a:blip r:embed="rId7" cstate="print"/>
          <a:srcRect/>
          <a:stretch>
            <a:fillRect/>
          </a:stretch>
        </p:blipFill>
        <p:spPr bwMode="auto">
          <a:xfrm>
            <a:off x="3143240" y="5429264"/>
            <a:ext cx="1081217" cy="11430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2"/>
          <p:cNvPicPr>
            <a:picLocks noChangeAspect="1" noChangeArrowheads="1"/>
          </p:cNvPicPr>
          <p:nvPr/>
        </p:nvPicPr>
        <p:blipFill>
          <a:blip r:embed="rId8" cstate="print"/>
          <a:srcRect/>
          <a:stretch>
            <a:fillRect/>
          </a:stretch>
        </p:blipFill>
        <p:spPr bwMode="auto">
          <a:xfrm>
            <a:off x="4572000" y="5214950"/>
            <a:ext cx="1143008" cy="11345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3"/>
          <p:cNvPicPr>
            <a:picLocks noChangeAspect="1" noChangeArrowheads="1"/>
          </p:cNvPicPr>
          <p:nvPr/>
        </p:nvPicPr>
        <p:blipFill>
          <a:blip r:embed="rId9" cstate="print"/>
          <a:srcRect/>
          <a:stretch>
            <a:fillRect/>
          </a:stretch>
        </p:blipFill>
        <p:spPr bwMode="auto">
          <a:xfrm>
            <a:off x="5929322" y="4929198"/>
            <a:ext cx="1071570" cy="10976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2"/>
          <p:cNvPicPr>
            <a:picLocks noChangeAspect="1" noChangeArrowheads="1"/>
          </p:cNvPicPr>
          <p:nvPr/>
        </p:nvPicPr>
        <p:blipFill>
          <a:blip r:embed="rId10" cstate="print"/>
          <a:srcRect/>
          <a:stretch>
            <a:fillRect/>
          </a:stretch>
        </p:blipFill>
        <p:spPr bwMode="auto">
          <a:xfrm>
            <a:off x="7358082" y="4857760"/>
            <a:ext cx="1144836" cy="113037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p:cNvSpPr txBox="1"/>
          <p:nvPr/>
        </p:nvSpPr>
        <p:spPr>
          <a:xfrm>
            <a:off x="2000232" y="285728"/>
            <a:ext cx="5143536" cy="1015644"/>
          </a:xfrm>
          <a:prstGeom prst="rect">
            <a:avLst/>
          </a:prstGeom>
          <a:noFill/>
        </p:spPr>
        <p:txBody>
          <a:bodyPr wrap="square" lIns="91419" tIns="45711" rIns="91419" bIns="45711" rtlCol="0" anchor="ctr">
            <a:spAutoFit/>
          </a:bodyPr>
          <a:lstStyle/>
          <a:p>
            <a:pPr algn="ctr"/>
            <a:r>
              <a:rPr lang="en-IN" sz="2000" b="1" dirty="0" smtClean="0">
                <a:solidFill>
                  <a:srgbClr val="FF0000"/>
                </a:solidFill>
                <a:latin typeface="Bahnschrift" pitchFamily="34" charset="0"/>
              </a:rPr>
              <a:t>     </a:t>
            </a:r>
            <a:r>
              <a:rPr lang="en-IN" sz="2000" b="1" dirty="0" smtClean="0">
                <a:solidFill>
                  <a:schemeClr val="accent2">
                    <a:lumMod val="50000"/>
                  </a:schemeClr>
                </a:solidFill>
                <a:latin typeface="Arial Black" pitchFamily="34" charset="0"/>
              </a:rPr>
              <a:t>SHRI SIDDHAGIRI</a:t>
            </a:r>
          </a:p>
          <a:p>
            <a:pPr algn="ctr"/>
            <a:r>
              <a:rPr lang="en-IN" sz="2000" b="1" dirty="0" smtClean="0">
                <a:solidFill>
                  <a:srgbClr val="003300"/>
                </a:solidFill>
                <a:latin typeface="Bahnschrift" pitchFamily="34" charset="0"/>
              </a:rPr>
              <a:t>       </a:t>
            </a:r>
            <a:r>
              <a:rPr lang="en-IN" sz="2000" b="1" dirty="0" smtClean="0">
                <a:solidFill>
                  <a:srgbClr val="008000"/>
                </a:solidFill>
                <a:latin typeface="Arial Black" pitchFamily="34" charset="0"/>
              </a:rPr>
              <a:t>KRISHI VIGYAN KENDRA</a:t>
            </a:r>
          </a:p>
          <a:p>
            <a:pPr algn="ctr"/>
            <a:r>
              <a:rPr lang="en-IN" sz="2000" b="1" dirty="0" smtClean="0">
                <a:solidFill>
                  <a:schemeClr val="bg1"/>
                </a:solidFill>
                <a:latin typeface="Bahnschrift" pitchFamily="34" charset="0"/>
              </a:rPr>
              <a:t>  </a:t>
            </a:r>
            <a:r>
              <a:rPr lang="en-IN" sz="2000" b="1" dirty="0" err="1" smtClean="0">
                <a:latin typeface="Bahnschrift" pitchFamily="34" charset="0"/>
              </a:rPr>
              <a:t>Kaneri</a:t>
            </a:r>
            <a:r>
              <a:rPr lang="en-IN" sz="2000" b="1" dirty="0" smtClean="0">
                <a:latin typeface="Bahnschrift" pitchFamily="34" charset="0"/>
              </a:rPr>
              <a:t>, Kolhapur , Maharashtra</a:t>
            </a:r>
          </a:p>
        </p:txBody>
      </p:sp>
      <p:sp>
        <p:nvSpPr>
          <p:cNvPr id="19" name="TextBox 18"/>
          <p:cNvSpPr txBox="1"/>
          <p:nvPr/>
        </p:nvSpPr>
        <p:spPr>
          <a:xfrm>
            <a:off x="0" y="3214686"/>
            <a:ext cx="9144000" cy="1200310"/>
          </a:xfrm>
          <a:prstGeom prst="rect">
            <a:avLst/>
          </a:prstGeom>
          <a:noFill/>
        </p:spPr>
        <p:txBody>
          <a:bodyPr wrap="square" lIns="91419" tIns="45711" rIns="91419" bIns="45711" rtlCol="0" anchor="ctr">
            <a:spAutoFit/>
          </a:bodyPr>
          <a:lstStyle/>
          <a:p>
            <a:pPr algn="ctr"/>
            <a:r>
              <a:rPr lang="en-IN" sz="2400" b="1" dirty="0" smtClean="0">
                <a:solidFill>
                  <a:srgbClr val="002060"/>
                </a:solidFill>
                <a:latin typeface="Arial Unicode MS" pitchFamily="34" charset="-128"/>
                <a:ea typeface="Arial Unicode MS" pitchFamily="34" charset="-128"/>
                <a:cs typeface="Arial Unicode MS" pitchFamily="34" charset="-128"/>
              </a:rPr>
              <a:t>National level consultation on ‘Principles &amp; Practices of BPKP-Natural Farming</a:t>
            </a:r>
          </a:p>
          <a:p>
            <a:pPr algn="ctr"/>
            <a:r>
              <a:rPr lang="en-IN" sz="2400" b="1" dirty="0" smtClean="0">
                <a:solidFill>
                  <a:srgbClr val="002060"/>
                </a:solidFill>
                <a:latin typeface="Arial Unicode MS" pitchFamily="34" charset="-128"/>
                <a:ea typeface="Arial Unicode MS" pitchFamily="34" charset="-128"/>
                <a:cs typeface="Arial Unicode MS" pitchFamily="34" charset="-128"/>
              </a:rPr>
              <a:t>September 30, 2020, NITI </a:t>
            </a:r>
            <a:r>
              <a:rPr lang="en-IN" sz="2400" b="1" dirty="0" err="1" smtClean="0">
                <a:solidFill>
                  <a:srgbClr val="002060"/>
                </a:solidFill>
                <a:latin typeface="Arial Unicode MS" pitchFamily="34" charset="-128"/>
                <a:ea typeface="Arial Unicode MS" pitchFamily="34" charset="-128"/>
                <a:cs typeface="Arial Unicode MS" pitchFamily="34" charset="-128"/>
              </a:rPr>
              <a:t>Aayog</a:t>
            </a:r>
            <a:endParaRPr lang="en-US" sz="2400" b="1" dirty="0" smtClean="0">
              <a:solidFill>
                <a:srgbClr val="002060"/>
              </a:solidFill>
              <a:latin typeface="Arial Unicode MS" pitchFamily="34" charset="-128"/>
              <a:ea typeface="Arial Unicode MS" pitchFamily="34" charset="-128"/>
              <a:cs typeface="Arial Unicode MS" pitchFamily="34" charset="-128"/>
            </a:endParaRPr>
          </a:p>
        </p:txBody>
      </p:sp>
      <p:sp>
        <p:nvSpPr>
          <p:cNvPr id="20" name="TextBox 19"/>
          <p:cNvSpPr txBox="1"/>
          <p:nvPr/>
        </p:nvSpPr>
        <p:spPr>
          <a:xfrm>
            <a:off x="142844" y="4572008"/>
            <a:ext cx="8715436" cy="615535"/>
          </a:xfrm>
          <a:prstGeom prst="rect">
            <a:avLst/>
          </a:prstGeom>
          <a:noFill/>
        </p:spPr>
        <p:txBody>
          <a:bodyPr wrap="square" lIns="91419" tIns="45711" rIns="91419" bIns="45711" rtlCol="0" anchor="ctr">
            <a:spAutoFit/>
          </a:bodyPr>
          <a:lstStyle/>
          <a:p>
            <a:pPr algn="ctr"/>
            <a:r>
              <a:rPr lang="en-US" sz="1800" b="1" dirty="0" smtClean="0">
                <a:solidFill>
                  <a:srgbClr val="0070C0"/>
                </a:solidFill>
                <a:latin typeface="Arial Unicode MS" pitchFamily="34" charset="-128"/>
                <a:ea typeface="Arial Unicode MS" pitchFamily="34" charset="-128"/>
                <a:cs typeface="Arial Unicode MS" pitchFamily="34" charset="-128"/>
              </a:rPr>
              <a:t>Dr. </a:t>
            </a:r>
            <a:r>
              <a:rPr lang="en-US" sz="1800" b="1" dirty="0" err="1" smtClean="0">
                <a:solidFill>
                  <a:srgbClr val="0070C0"/>
                </a:solidFill>
                <a:latin typeface="Arial Unicode MS" pitchFamily="34" charset="-128"/>
                <a:ea typeface="Arial Unicode MS" pitchFamily="34" charset="-128"/>
                <a:cs typeface="Arial Unicode MS" pitchFamily="34" charset="-128"/>
              </a:rPr>
              <a:t>Ravindra</a:t>
            </a:r>
            <a:r>
              <a:rPr lang="en-US" sz="1800" b="1" dirty="0" smtClean="0">
                <a:solidFill>
                  <a:srgbClr val="0070C0"/>
                </a:solidFill>
                <a:latin typeface="Arial Unicode MS" pitchFamily="34" charset="-128"/>
                <a:ea typeface="Arial Unicode MS" pitchFamily="34" charset="-128"/>
                <a:cs typeface="Arial Unicode MS" pitchFamily="34" charset="-128"/>
              </a:rPr>
              <a:t> Singh (</a:t>
            </a:r>
            <a:r>
              <a:rPr lang="en-US" sz="1800" b="1" dirty="0" err="1" smtClean="0">
                <a:solidFill>
                  <a:srgbClr val="0070C0"/>
                </a:solidFill>
                <a:latin typeface="Arial Unicode MS" pitchFamily="34" charset="-128"/>
                <a:ea typeface="Arial Unicode MS" pitchFamily="34" charset="-128"/>
                <a:cs typeface="Arial Unicode MS" pitchFamily="34" charset="-128"/>
              </a:rPr>
              <a:t>Sr.Scientist</a:t>
            </a:r>
            <a:r>
              <a:rPr lang="en-US" sz="1800" b="1" dirty="0" smtClean="0">
                <a:solidFill>
                  <a:srgbClr val="0070C0"/>
                </a:solidFill>
                <a:latin typeface="Arial Unicode MS" pitchFamily="34" charset="-128"/>
                <a:ea typeface="Arial Unicode MS" pitchFamily="34" charset="-128"/>
                <a:cs typeface="Arial Unicode MS" pitchFamily="34" charset="-128"/>
              </a:rPr>
              <a:t> &amp; Head)</a:t>
            </a:r>
          </a:p>
          <a:p>
            <a:pPr algn="ctr"/>
            <a:r>
              <a:rPr lang="en-US" sz="1600" b="1" dirty="0" err="1" smtClean="0">
                <a:solidFill>
                  <a:schemeClr val="accent6">
                    <a:lumMod val="50000"/>
                  </a:schemeClr>
                </a:solidFill>
                <a:latin typeface="Arial Unicode MS" pitchFamily="34" charset="-128"/>
                <a:ea typeface="Arial Unicode MS" pitchFamily="34" charset="-128"/>
                <a:cs typeface="Arial Unicode MS" pitchFamily="34" charset="-128"/>
              </a:rPr>
              <a:t>Shri</a:t>
            </a:r>
            <a:r>
              <a:rPr lang="en-US" sz="1600" b="1" dirty="0" smtClean="0">
                <a:solidFill>
                  <a:schemeClr val="accent6">
                    <a:lumMod val="50000"/>
                  </a:schemeClr>
                </a:solidFill>
                <a:latin typeface="Arial Unicode MS" pitchFamily="34" charset="-128"/>
                <a:ea typeface="Arial Unicode MS" pitchFamily="34" charset="-128"/>
                <a:cs typeface="Arial Unicode MS" pitchFamily="34" charset="-128"/>
              </a:rPr>
              <a:t> </a:t>
            </a:r>
            <a:r>
              <a:rPr lang="en-US" sz="1600" b="1" dirty="0" err="1" smtClean="0">
                <a:solidFill>
                  <a:schemeClr val="accent6">
                    <a:lumMod val="50000"/>
                  </a:schemeClr>
                </a:solidFill>
                <a:latin typeface="Arial Unicode MS" pitchFamily="34" charset="-128"/>
                <a:ea typeface="Arial Unicode MS" pitchFamily="34" charset="-128"/>
                <a:cs typeface="Arial Unicode MS" pitchFamily="34" charset="-128"/>
              </a:rPr>
              <a:t>Siddhagiri</a:t>
            </a:r>
            <a:r>
              <a:rPr lang="en-US" sz="1600" b="1" dirty="0" smtClean="0">
                <a:solidFill>
                  <a:schemeClr val="accent6">
                    <a:lumMod val="50000"/>
                  </a:schemeClr>
                </a:solidFill>
                <a:latin typeface="Arial Unicode MS" pitchFamily="34" charset="-128"/>
                <a:ea typeface="Arial Unicode MS" pitchFamily="34" charset="-128"/>
                <a:cs typeface="Arial Unicode MS" pitchFamily="34" charset="-128"/>
              </a:rPr>
              <a:t> KVK, Kolhapur</a:t>
            </a:r>
          </a:p>
        </p:txBody>
      </p:sp>
    </p:spTree>
    <p:extLst>
      <p:ext uri="{BB962C8B-B14F-4D97-AF65-F5344CB8AC3E}">
        <p14:creationId xmlns:p14="http://schemas.microsoft.com/office/powerpoint/2010/main" xmlns="" val="26478990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14290"/>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B. Deshi Seed Bank</a:t>
            </a:r>
          </a:p>
        </p:txBody>
      </p:sp>
      <p:sp>
        <p:nvSpPr>
          <p:cNvPr id="4" name="TextBox 3"/>
          <p:cNvSpPr txBox="1"/>
          <p:nvPr/>
        </p:nvSpPr>
        <p:spPr>
          <a:xfrm>
            <a:off x="71406" y="965658"/>
            <a:ext cx="5214974" cy="2749094"/>
          </a:xfrm>
          <a:prstGeom prst="rect">
            <a:avLst/>
          </a:prstGeom>
          <a:solidFill>
            <a:schemeClr val="accent4">
              <a:lumMod val="40000"/>
              <a:lumOff val="60000"/>
            </a:schemeClr>
          </a:solidFill>
        </p:spPr>
        <p:txBody>
          <a:bodyPr wrap="square" rtlCol="0">
            <a:spAutoFit/>
          </a:bodyPr>
          <a:lstStyle/>
          <a:p>
            <a:pPr marL="465138" indent="-406400" algn="just">
              <a:buFont typeface="Arial" pitchFamily="34" charset="0"/>
              <a:buChar char="•"/>
            </a:pPr>
            <a:r>
              <a:rPr lang="en-US" sz="2400" dirty="0" smtClean="0">
                <a:solidFill>
                  <a:srgbClr val="002060"/>
                </a:solidFill>
                <a:latin typeface="Arial Narrow" pitchFamily="34" charset="0"/>
              </a:rPr>
              <a:t>We conserved 100 type of Deshi seeds in our seed bank. In this seed bank include the seeds of vegetables, pulses, oil seeds, millets &amp; most of the cereals. </a:t>
            </a:r>
          </a:p>
          <a:p>
            <a:pPr marL="465138" indent="-406400" algn="just">
              <a:buFont typeface="Arial" pitchFamily="34" charset="0"/>
              <a:buChar char="•"/>
            </a:pPr>
            <a:r>
              <a:rPr lang="en-US" sz="2400" dirty="0" smtClean="0">
                <a:solidFill>
                  <a:srgbClr val="002060"/>
                </a:solidFill>
                <a:latin typeface="Arial Narrow" pitchFamily="34" charset="0"/>
              </a:rPr>
              <a:t>Deshi seeds can survive in adverse climatic condition &amp; it also less attack of pest and diseases. </a:t>
            </a:r>
          </a:p>
        </p:txBody>
      </p:sp>
      <p:pic>
        <p:nvPicPr>
          <p:cNvPr id="7" name="Picture 2" descr="C:\Users\DELL\Downloads\IMG_20200929_141929.jpg"/>
          <p:cNvPicPr>
            <a:picLocks noChangeAspect="1" noChangeArrowheads="1"/>
          </p:cNvPicPr>
          <p:nvPr/>
        </p:nvPicPr>
        <p:blipFill>
          <a:blip r:embed="rId2" cstate="print"/>
          <a:srcRect t="5766" r="19126"/>
          <a:stretch>
            <a:fillRect/>
          </a:stretch>
        </p:blipFill>
        <p:spPr bwMode="auto">
          <a:xfrm>
            <a:off x="5429256" y="3571876"/>
            <a:ext cx="3571868" cy="3143272"/>
          </a:xfrm>
          <a:prstGeom prst="rect">
            <a:avLst/>
          </a:prstGeom>
          <a:noFill/>
        </p:spPr>
      </p:pic>
      <p:pic>
        <p:nvPicPr>
          <p:cNvPr id="5122" name="Picture 2" descr="C:\Users\DELL\Downloads\images.jpg"/>
          <p:cNvPicPr>
            <a:picLocks noChangeAspect="1" noChangeArrowheads="1"/>
          </p:cNvPicPr>
          <p:nvPr/>
        </p:nvPicPr>
        <p:blipFill>
          <a:blip r:embed="rId3"/>
          <a:srcRect/>
          <a:stretch>
            <a:fillRect/>
          </a:stretch>
        </p:blipFill>
        <p:spPr bwMode="auto">
          <a:xfrm>
            <a:off x="214282" y="3929066"/>
            <a:ext cx="5072098" cy="2786082"/>
          </a:xfrm>
          <a:prstGeom prst="rect">
            <a:avLst/>
          </a:prstGeom>
          <a:noFill/>
        </p:spPr>
      </p:pic>
      <p:pic>
        <p:nvPicPr>
          <p:cNvPr id="5123" name="Picture 3" descr="C:\Users\DELL\Downloads\BL21-MILLETS1.jpg"/>
          <p:cNvPicPr>
            <a:picLocks noChangeAspect="1" noChangeArrowheads="1"/>
          </p:cNvPicPr>
          <p:nvPr/>
        </p:nvPicPr>
        <p:blipFill>
          <a:blip r:embed="rId4"/>
          <a:srcRect/>
          <a:stretch>
            <a:fillRect/>
          </a:stretch>
        </p:blipFill>
        <p:spPr bwMode="auto">
          <a:xfrm>
            <a:off x="5429256" y="1000108"/>
            <a:ext cx="3643338" cy="242889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Bahnschrift SemiBold SemiConden" pitchFamily="34" charset="0"/>
                <a:ea typeface="Arial Unicode MS" pitchFamily="34" charset="-128"/>
                <a:cs typeface="Times New Roman" pitchFamily="18" charset="0"/>
              </a:rPr>
              <a:t>C. Bio- Mass (Mulching)</a:t>
            </a:r>
            <a:endParaRPr lang="en-US" sz="3200" b="1" dirty="0">
              <a:solidFill>
                <a:schemeClr val="bg1"/>
              </a:solidFill>
              <a:latin typeface="Arial Narrow" pitchFamily="34" charset="0"/>
              <a:ea typeface="Arial Unicode MS" pitchFamily="34" charset="-128"/>
              <a:cs typeface="Times New Roman" pitchFamily="18" charset="0"/>
            </a:endParaRPr>
          </a:p>
        </p:txBody>
      </p:sp>
      <p:sp>
        <p:nvSpPr>
          <p:cNvPr id="4" name="Rectangle 3"/>
          <p:cNvSpPr/>
          <p:nvPr/>
        </p:nvSpPr>
        <p:spPr>
          <a:xfrm>
            <a:off x="285720" y="857232"/>
            <a:ext cx="8572560" cy="1554272"/>
          </a:xfrm>
          <a:prstGeom prst="rect">
            <a:avLst/>
          </a:prstGeom>
          <a:solidFill>
            <a:schemeClr val="accent4">
              <a:lumMod val="40000"/>
              <a:lumOff val="60000"/>
            </a:schemeClr>
          </a:solidFill>
        </p:spPr>
        <p:txBody>
          <a:bodyPr wrap="square">
            <a:spAutoFit/>
          </a:bodyPr>
          <a:lstStyle/>
          <a:p>
            <a:pPr algn="just"/>
            <a:r>
              <a:rPr lang="en-US" b="1" dirty="0" smtClean="0"/>
              <a:t>Mulches</a:t>
            </a:r>
            <a:r>
              <a:rPr lang="en-US" dirty="0" smtClean="0"/>
              <a:t> are those natural origin materials which can decompose naturally, like agricultural wastes which are used as </a:t>
            </a:r>
            <a:r>
              <a:rPr lang="en-US" b="1" dirty="0" smtClean="0"/>
              <a:t>mulch</a:t>
            </a:r>
            <a:r>
              <a:rPr lang="en-US" dirty="0" smtClean="0"/>
              <a:t>, such as grass clippings, wheat or paddy straw, plant leaves, compost, rice hulls, and sawdust, etc. About 600 to 700 million metric tons of agricultural wastes (as well as 272 million metric tons of crop residues) are existing every year in India, but most of the remains unutilized.</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285720" y="4643446"/>
            <a:ext cx="4071966" cy="2143140"/>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cstate="print"/>
          <a:srcRect/>
          <a:stretch>
            <a:fillRect/>
          </a:stretch>
        </p:blipFill>
        <p:spPr bwMode="auto">
          <a:xfrm>
            <a:off x="4643438" y="4643446"/>
            <a:ext cx="4071966" cy="2143140"/>
          </a:xfrm>
          <a:prstGeom prst="rect">
            <a:avLst/>
          </a:prstGeom>
          <a:noFill/>
          <a:ln w="9525">
            <a:noFill/>
            <a:miter lim="800000"/>
            <a:headEnd/>
            <a:tailEnd/>
          </a:ln>
          <a:effectLst/>
        </p:spPr>
      </p:pic>
      <p:sp>
        <p:nvSpPr>
          <p:cNvPr id="10" name="Rounded Rectangle 9"/>
          <p:cNvSpPr/>
          <p:nvPr/>
        </p:nvSpPr>
        <p:spPr>
          <a:xfrm>
            <a:off x="142844" y="2500306"/>
            <a:ext cx="8643998" cy="20002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Ø"/>
            </a:pPr>
            <a:endParaRPr lang="en-US" dirty="0" smtClean="0"/>
          </a:p>
          <a:p>
            <a:pPr>
              <a:buFont typeface="Wingdings" pitchFamily="2" charset="2"/>
              <a:buChar char="Ø"/>
            </a:pPr>
            <a:endParaRPr lang="en-US" dirty="0" smtClean="0"/>
          </a:p>
          <a:p>
            <a:pPr>
              <a:buFont typeface="Wingdings" pitchFamily="2" charset="2"/>
              <a:buChar char="Ø"/>
            </a:pPr>
            <a:endParaRPr lang="en-US" dirty="0" smtClean="0"/>
          </a:p>
          <a:p>
            <a:pPr>
              <a:buFont typeface="Wingdings" pitchFamily="2" charset="2"/>
              <a:buChar char="Ø"/>
            </a:pPr>
            <a:r>
              <a:rPr lang="en-US" dirty="0" smtClean="0">
                <a:solidFill>
                  <a:srgbClr val="7030A0"/>
                </a:solidFill>
              </a:rPr>
              <a:t> It decays over time and it increase the water holding capacity of soil.</a:t>
            </a:r>
          </a:p>
          <a:p>
            <a:pPr marL="290513" indent="-290513">
              <a:buFont typeface="Wingdings" pitchFamily="2" charset="2"/>
              <a:buChar char="Ø"/>
            </a:pPr>
            <a:r>
              <a:rPr lang="en-US" dirty="0" smtClean="0">
                <a:solidFill>
                  <a:srgbClr val="7030A0"/>
                </a:solidFill>
              </a:rPr>
              <a:t>It also provides the soil with nutrients as it breaks down &amp; increases the natural  habitat of soil. </a:t>
            </a:r>
          </a:p>
          <a:p>
            <a:pPr marL="290513" indent="-290513">
              <a:buFont typeface="Wingdings" pitchFamily="2" charset="2"/>
              <a:buChar char="Ø"/>
            </a:pPr>
            <a:r>
              <a:rPr lang="en-US" dirty="0" smtClean="0">
                <a:solidFill>
                  <a:srgbClr val="7030A0"/>
                </a:solidFill>
              </a:rPr>
              <a:t> A mulched layer restricts the weed growth by obstructing light penetration to the soil surface and minimize irrigation number in crop</a:t>
            </a:r>
          </a:p>
          <a:p>
            <a:pPr>
              <a:buFont typeface="Wingdings" pitchFamily="2" charset="2"/>
              <a:buChar char="Ø"/>
            </a:pPr>
            <a:r>
              <a:rPr lang="en-US" dirty="0" smtClean="0">
                <a:solidFill>
                  <a:srgbClr val="7030A0"/>
                </a:solidFill>
              </a:rPr>
              <a:t>  Helps in improving  soil condition with lower input cost on crop production.</a:t>
            </a:r>
          </a:p>
          <a:p>
            <a:endParaRPr lang="en-US" dirty="0" smtClean="0"/>
          </a:p>
          <a:p>
            <a:pPr>
              <a:buFont typeface="Wingdings" pitchFamily="2" charset="2"/>
              <a:buChar char="Ø"/>
            </a:pPr>
            <a:endParaRPr lang="en-US" dirty="0" smtClean="0"/>
          </a:p>
          <a:p>
            <a:r>
              <a:rPr lang="en-US" dirty="0" smtClean="0"/>
              <a:t>. </a:t>
            </a:r>
          </a:p>
        </p:txBody>
      </p:sp>
      <p:sp>
        <p:nvSpPr>
          <p:cNvPr id="9" name="TextBox 8"/>
          <p:cNvSpPr txBox="1"/>
          <p:nvPr/>
        </p:nvSpPr>
        <p:spPr>
          <a:xfrm>
            <a:off x="285720" y="6429396"/>
            <a:ext cx="4071966"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Use of Bio-Mass in Vegetables Cultivation </a:t>
            </a:r>
            <a:endParaRPr lang="en-US" sz="1800" b="1" dirty="0">
              <a:solidFill>
                <a:srgbClr val="7030A0"/>
              </a:solidFill>
              <a:latin typeface="Arial Narrow" pitchFamily="34" charset="0"/>
            </a:endParaRPr>
          </a:p>
        </p:txBody>
      </p:sp>
      <p:sp>
        <p:nvSpPr>
          <p:cNvPr id="11" name="TextBox 10"/>
          <p:cNvSpPr txBox="1"/>
          <p:nvPr/>
        </p:nvSpPr>
        <p:spPr>
          <a:xfrm>
            <a:off x="4500562" y="6429396"/>
            <a:ext cx="421484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Use of Bio-Mass in Sugarcane Cultivation </a:t>
            </a:r>
            <a:endParaRPr lang="en-US" sz="1800" b="1" dirty="0">
              <a:solidFill>
                <a:srgbClr val="7030A0"/>
              </a:solidFill>
              <a:latin typeface="Arial Narrow"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14290"/>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Cultivation Practices in Natural Farming</a:t>
            </a:r>
          </a:p>
        </p:txBody>
      </p:sp>
      <p:sp>
        <p:nvSpPr>
          <p:cNvPr id="4" name="TextBox 3"/>
          <p:cNvSpPr txBox="1"/>
          <p:nvPr/>
        </p:nvSpPr>
        <p:spPr>
          <a:xfrm>
            <a:off x="142844" y="1000108"/>
            <a:ext cx="8715436" cy="1200329"/>
          </a:xfrm>
          <a:prstGeom prst="rect">
            <a:avLst/>
          </a:prstGeom>
          <a:solidFill>
            <a:schemeClr val="accent6">
              <a:lumMod val="40000"/>
              <a:lumOff val="60000"/>
            </a:schemeClr>
          </a:solidFill>
        </p:spPr>
        <p:txBody>
          <a:bodyPr wrap="square" rtlCol="0">
            <a:spAutoFit/>
          </a:bodyPr>
          <a:lstStyle/>
          <a:p>
            <a:pPr algn="just"/>
            <a:r>
              <a:rPr lang="en-US" sz="2400" b="1" dirty="0" smtClean="0">
                <a:solidFill>
                  <a:srgbClr val="C00000"/>
                </a:solidFill>
              </a:rPr>
              <a:t>Most of the cultivation practices in natural farming is doing by bullock i.e. </a:t>
            </a:r>
            <a:r>
              <a:rPr lang="en-US" sz="2400" b="1" dirty="0" err="1" smtClean="0">
                <a:solidFill>
                  <a:srgbClr val="C00000"/>
                </a:solidFill>
              </a:rPr>
              <a:t>ploughing</a:t>
            </a:r>
            <a:r>
              <a:rPr lang="en-US" sz="2400" b="1" dirty="0" smtClean="0">
                <a:solidFill>
                  <a:srgbClr val="C00000"/>
                </a:solidFill>
              </a:rPr>
              <a:t>, harrowing , hoeing and other </a:t>
            </a:r>
            <a:r>
              <a:rPr lang="en-US" sz="2400" b="1" dirty="0" err="1" smtClean="0">
                <a:solidFill>
                  <a:srgbClr val="C00000"/>
                </a:solidFill>
              </a:rPr>
              <a:t>interculture</a:t>
            </a:r>
            <a:r>
              <a:rPr lang="en-US" sz="2400" b="1" dirty="0" smtClean="0">
                <a:solidFill>
                  <a:srgbClr val="C00000"/>
                </a:solidFill>
              </a:rPr>
              <a:t> operations etc.</a:t>
            </a:r>
          </a:p>
        </p:txBody>
      </p:sp>
      <p:pic>
        <p:nvPicPr>
          <p:cNvPr id="1026" name="Picture 2" descr="I:\Good Photo of Farm\WhatsApp Image 2020-09-28 at 3.50.36 PM.jpeg"/>
          <p:cNvPicPr>
            <a:picLocks noChangeAspect="1" noChangeArrowheads="1"/>
          </p:cNvPicPr>
          <p:nvPr/>
        </p:nvPicPr>
        <p:blipFill>
          <a:blip r:embed="rId2"/>
          <a:srcRect t="12195"/>
          <a:stretch>
            <a:fillRect/>
          </a:stretch>
        </p:blipFill>
        <p:spPr bwMode="auto">
          <a:xfrm>
            <a:off x="1785918" y="2544213"/>
            <a:ext cx="5357850" cy="2928958"/>
          </a:xfrm>
          <a:prstGeom prst="trapezoid">
            <a:avLst/>
          </a:prstGeom>
          <a:noFill/>
        </p:spPr>
      </p:pic>
      <p:sp>
        <p:nvSpPr>
          <p:cNvPr id="5" name="Rectangle 4"/>
          <p:cNvSpPr/>
          <p:nvPr/>
        </p:nvSpPr>
        <p:spPr>
          <a:xfrm>
            <a:off x="1785918" y="5473171"/>
            <a:ext cx="5286412" cy="384721"/>
          </a:xfrm>
          <a:prstGeom prst="rect">
            <a:avLst/>
          </a:prstGeom>
          <a:solidFill>
            <a:schemeClr val="bg1"/>
          </a:solidFill>
        </p:spPr>
        <p:txBody>
          <a:bodyPr wrap="square">
            <a:spAutoFit/>
          </a:bodyPr>
          <a:lstStyle/>
          <a:p>
            <a:pPr indent="284163" algn="ctr"/>
            <a:r>
              <a:rPr lang="en-US" b="1" dirty="0" smtClean="0">
                <a:solidFill>
                  <a:srgbClr val="7030A0"/>
                </a:solidFill>
              </a:rPr>
              <a:t>Intercultural operation in Soybean plot (Hoeing)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Major Orchards Demonstration</a:t>
            </a:r>
            <a:endParaRPr lang="en-US" sz="3600" b="1" dirty="0">
              <a:solidFill>
                <a:schemeClr val="bg1"/>
              </a:solidFill>
              <a:latin typeface="Arial Narrow" pitchFamily="34" charset="0"/>
              <a:ea typeface="Arial Unicode MS" pitchFamily="34" charset="-128"/>
              <a:cs typeface="Times New Roman" pitchFamily="18" charset="0"/>
            </a:endParaRPr>
          </a:p>
        </p:txBody>
      </p:sp>
      <p:pic>
        <p:nvPicPr>
          <p:cNvPr id="2051" name="Picture 3" descr="I:\Good Photo of Farm\IMG_20190302_112127.jpg"/>
          <p:cNvPicPr>
            <a:picLocks noChangeAspect="1" noChangeArrowheads="1"/>
          </p:cNvPicPr>
          <p:nvPr/>
        </p:nvPicPr>
        <p:blipFill>
          <a:blip r:embed="rId2" cstate="print"/>
          <a:srcRect/>
          <a:stretch>
            <a:fillRect/>
          </a:stretch>
        </p:blipFill>
        <p:spPr bwMode="auto">
          <a:xfrm>
            <a:off x="214282" y="928670"/>
            <a:ext cx="3643338" cy="2428891"/>
          </a:xfrm>
          <a:prstGeom prst="rect">
            <a:avLst/>
          </a:prstGeom>
          <a:noFill/>
        </p:spPr>
      </p:pic>
      <p:pic>
        <p:nvPicPr>
          <p:cNvPr id="2052" name="Picture 4"/>
          <p:cNvPicPr>
            <a:picLocks noChangeAspect="1" noChangeArrowheads="1"/>
          </p:cNvPicPr>
          <p:nvPr/>
        </p:nvPicPr>
        <p:blipFill>
          <a:blip r:embed="rId3" cstate="print"/>
          <a:srcRect/>
          <a:stretch>
            <a:fillRect/>
          </a:stretch>
        </p:blipFill>
        <p:spPr bwMode="auto">
          <a:xfrm>
            <a:off x="4429124" y="3643314"/>
            <a:ext cx="4214842" cy="2857520"/>
          </a:xfrm>
          <a:prstGeom prst="rect">
            <a:avLst/>
          </a:prstGeom>
          <a:noFill/>
          <a:ln w="9525">
            <a:noFill/>
            <a:miter lim="800000"/>
            <a:headEnd/>
            <a:tailEnd/>
          </a:ln>
          <a:effectLst/>
        </p:spPr>
      </p:pic>
      <p:sp>
        <p:nvSpPr>
          <p:cNvPr id="17" name="Rectangle 16"/>
          <p:cNvSpPr/>
          <p:nvPr/>
        </p:nvSpPr>
        <p:spPr>
          <a:xfrm>
            <a:off x="4000496" y="1391181"/>
            <a:ext cx="4857784" cy="1323439"/>
          </a:xfrm>
          <a:prstGeom prst="rect">
            <a:avLst/>
          </a:prstGeom>
          <a:solidFill>
            <a:schemeClr val="accent2">
              <a:lumMod val="60000"/>
              <a:lumOff val="40000"/>
            </a:schemeClr>
          </a:solidFill>
        </p:spPr>
        <p:txBody>
          <a:bodyPr wrap="square">
            <a:spAutoFit/>
          </a:bodyPr>
          <a:lstStyle/>
          <a:p>
            <a:pPr indent="284163"/>
            <a:r>
              <a:rPr lang="en-US" sz="2000" b="1" dirty="0" smtClean="0">
                <a:solidFill>
                  <a:srgbClr val="7030A0"/>
                </a:solidFill>
              </a:rPr>
              <a:t>High Density Mango Plantation</a:t>
            </a:r>
          </a:p>
          <a:p>
            <a:pPr indent="284163"/>
            <a:r>
              <a:rPr lang="en-US" sz="2000" b="1" dirty="0" smtClean="0">
                <a:solidFill>
                  <a:srgbClr val="7030A0"/>
                </a:solidFill>
              </a:rPr>
              <a:t>Variety: </a:t>
            </a:r>
            <a:r>
              <a:rPr lang="en-US" sz="2000" b="1" dirty="0" err="1" smtClean="0">
                <a:solidFill>
                  <a:srgbClr val="7030A0"/>
                </a:solidFill>
              </a:rPr>
              <a:t>Keshar</a:t>
            </a:r>
            <a:endParaRPr lang="en-US" sz="2000" b="1" dirty="0" smtClean="0">
              <a:solidFill>
                <a:srgbClr val="7030A0"/>
              </a:solidFill>
            </a:endParaRPr>
          </a:p>
          <a:p>
            <a:pPr indent="284163"/>
            <a:r>
              <a:rPr lang="en-US" sz="2000" b="1" dirty="0" smtClean="0">
                <a:solidFill>
                  <a:srgbClr val="7030A0"/>
                </a:solidFill>
              </a:rPr>
              <a:t>Spacing: 3*3 m2</a:t>
            </a:r>
          </a:p>
          <a:p>
            <a:pPr indent="284163"/>
            <a:r>
              <a:rPr lang="en-US" sz="2000" b="1" dirty="0" smtClean="0">
                <a:solidFill>
                  <a:srgbClr val="7030A0"/>
                </a:solidFill>
              </a:rPr>
              <a:t>Yield: 15 – 20 kg/plant</a:t>
            </a:r>
          </a:p>
        </p:txBody>
      </p:sp>
      <p:sp>
        <p:nvSpPr>
          <p:cNvPr id="18" name="Rectangle 17"/>
          <p:cNvSpPr/>
          <p:nvPr/>
        </p:nvSpPr>
        <p:spPr>
          <a:xfrm>
            <a:off x="428596" y="4286256"/>
            <a:ext cx="3929090" cy="1323439"/>
          </a:xfrm>
          <a:prstGeom prst="rect">
            <a:avLst/>
          </a:prstGeom>
          <a:solidFill>
            <a:schemeClr val="accent4">
              <a:lumMod val="60000"/>
              <a:lumOff val="40000"/>
            </a:schemeClr>
          </a:solidFill>
        </p:spPr>
        <p:txBody>
          <a:bodyPr wrap="square">
            <a:spAutoFit/>
          </a:bodyPr>
          <a:lstStyle/>
          <a:p>
            <a:pPr indent="284163"/>
            <a:r>
              <a:rPr lang="en-US" sz="2000" b="1" dirty="0" smtClean="0">
                <a:solidFill>
                  <a:srgbClr val="C00000"/>
                </a:solidFill>
              </a:rPr>
              <a:t>High Density Guava Plantation</a:t>
            </a:r>
          </a:p>
          <a:p>
            <a:pPr indent="284163"/>
            <a:r>
              <a:rPr lang="en-US" sz="2000" b="1" dirty="0" smtClean="0">
                <a:solidFill>
                  <a:srgbClr val="C00000"/>
                </a:solidFill>
              </a:rPr>
              <a:t>Variety:  L-49</a:t>
            </a:r>
          </a:p>
          <a:p>
            <a:pPr indent="284163"/>
            <a:r>
              <a:rPr lang="en-US" sz="2000" b="1" dirty="0" smtClean="0">
                <a:solidFill>
                  <a:srgbClr val="C00000"/>
                </a:solidFill>
              </a:rPr>
              <a:t>Spacing: 3*2 m2</a:t>
            </a:r>
          </a:p>
          <a:p>
            <a:pPr indent="284163"/>
            <a:r>
              <a:rPr lang="en-US" sz="2000" b="1" dirty="0" smtClean="0">
                <a:solidFill>
                  <a:srgbClr val="C00000"/>
                </a:solidFill>
              </a:rPr>
              <a:t>Yield: Newly Planted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Major Crops/Field Crops Demonstration</a:t>
            </a:r>
            <a:endParaRPr lang="en-US" sz="3600" b="1" dirty="0">
              <a:solidFill>
                <a:schemeClr val="bg1"/>
              </a:solidFill>
              <a:latin typeface="Arial Narrow" pitchFamily="34" charset="0"/>
              <a:ea typeface="Arial Unicode MS" pitchFamily="34" charset="-128"/>
              <a:cs typeface="Times New Roman" pitchFamily="18" charset="0"/>
            </a:endParaRPr>
          </a:p>
        </p:txBody>
      </p:sp>
      <p:pic>
        <p:nvPicPr>
          <p:cNvPr id="1028" name="Picture 4"/>
          <p:cNvPicPr>
            <a:picLocks noChangeAspect="1" noChangeArrowheads="1"/>
          </p:cNvPicPr>
          <p:nvPr/>
        </p:nvPicPr>
        <p:blipFill>
          <a:blip r:embed="rId2" cstate="print"/>
          <a:srcRect t="15152"/>
          <a:stretch>
            <a:fillRect/>
          </a:stretch>
        </p:blipFill>
        <p:spPr bwMode="auto">
          <a:xfrm>
            <a:off x="3357554" y="4071942"/>
            <a:ext cx="2714644" cy="200026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3428992" y="1000107"/>
            <a:ext cx="2786082" cy="1714513"/>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357158" y="4071942"/>
            <a:ext cx="2786082" cy="2143140"/>
          </a:xfrm>
          <a:prstGeom prst="rect">
            <a:avLst/>
          </a:prstGeom>
          <a:noFill/>
          <a:ln w="9525">
            <a:noFill/>
            <a:miter lim="800000"/>
            <a:headEnd/>
            <a:tailEnd/>
          </a:ln>
          <a:effectLst/>
        </p:spPr>
      </p:pic>
      <p:sp>
        <p:nvSpPr>
          <p:cNvPr id="15" name="Oval 14"/>
          <p:cNvSpPr/>
          <p:nvPr/>
        </p:nvSpPr>
        <p:spPr>
          <a:xfrm>
            <a:off x="2857488" y="3429000"/>
            <a:ext cx="3714776" cy="57150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Field Crops</a:t>
            </a:r>
            <a:endParaRPr lang="en-US" b="1" dirty="0"/>
          </a:p>
        </p:txBody>
      </p:sp>
      <p:pic>
        <p:nvPicPr>
          <p:cNvPr id="3075" name="Picture 3"/>
          <p:cNvPicPr>
            <a:picLocks noChangeAspect="1" noChangeArrowheads="1"/>
          </p:cNvPicPr>
          <p:nvPr/>
        </p:nvPicPr>
        <p:blipFill>
          <a:blip r:embed="rId5" cstate="print"/>
          <a:srcRect/>
          <a:stretch>
            <a:fillRect/>
          </a:stretch>
        </p:blipFill>
        <p:spPr bwMode="auto">
          <a:xfrm>
            <a:off x="357158" y="1071546"/>
            <a:ext cx="2714644" cy="1857388"/>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cstate="print"/>
          <a:srcRect/>
          <a:stretch>
            <a:fillRect/>
          </a:stretch>
        </p:blipFill>
        <p:spPr bwMode="auto">
          <a:xfrm>
            <a:off x="6286512" y="4071942"/>
            <a:ext cx="2500330" cy="2143140"/>
          </a:xfrm>
          <a:prstGeom prst="rect">
            <a:avLst/>
          </a:prstGeom>
          <a:noFill/>
          <a:ln w="9525">
            <a:noFill/>
            <a:miter lim="800000"/>
            <a:headEnd/>
            <a:tailEnd/>
          </a:ln>
          <a:effectLst/>
        </p:spPr>
      </p:pic>
      <p:sp>
        <p:nvSpPr>
          <p:cNvPr id="17" name="TextBox 16"/>
          <p:cNvSpPr txBox="1"/>
          <p:nvPr/>
        </p:nvSpPr>
        <p:spPr>
          <a:xfrm>
            <a:off x="357158" y="2643182"/>
            <a:ext cx="2714644" cy="954107"/>
          </a:xfrm>
          <a:prstGeom prst="rect">
            <a:avLst/>
          </a:prstGeom>
          <a:solidFill>
            <a:schemeClr val="bg1"/>
          </a:solidFill>
        </p:spPr>
        <p:txBody>
          <a:bodyPr wrap="square" rtlCol="0">
            <a:spAutoFit/>
          </a:bodyPr>
          <a:lstStyle/>
          <a:p>
            <a:pPr algn="ctr"/>
            <a:r>
              <a:rPr lang="en-US" sz="1400" b="1" dirty="0" smtClean="0">
                <a:solidFill>
                  <a:srgbClr val="7030A0"/>
                </a:solidFill>
                <a:latin typeface="Arial Narrow" pitchFamily="34" charset="0"/>
              </a:rPr>
              <a:t>Soybean</a:t>
            </a:r>
          </a:p>
          <a:p>
            <a:pPr algn="ctr"/>
            <a:r>
              <a:rPr lang="en-US" sz="1400" b="1" dirty="0" smtClean="0">
                <a:solidFill>
                  <a:srgbClr val="7030A0"/>
                </a:solidFill>
                <a:latin typeface="Arial Narrow" pitchFamily="34" charset="0"/>
              </a:rPr>
              <a:t>Actual Yield: 25 qt/ha</a:t>
            </a:r>
          </a:p>
          <a:p>
            <a:pPr algn="ctr"/>
            <a:r>
              <a:rPr lang="en-US" sz="1400" b="1" dirty="0" smtClean="0">
                <a:solidFill>
                  <a:srgbClr val="7030A0"/>
                </a:solidFill>
                <a:latin typeface="Arial Narrow" pitchFamily="34" charset="0"/>
              </a:rPr>
              <a:t>Cost of Cultivation:</a:t>
            </a:r>
          </a:p>
          <a:p>
            <a:pPr algn="ctr"/>
            <a:r>
              <a:rPr lang="en-US" sz="1400" b="1" dirty="0" smtClean="0">
                <a:solidFill>
                  <a:srgbClr val="7030A0"/>
                </a:solidFill>
                <a:latin typeface="Arial Narrow" pitchFamily="34" charset="0"/>
              </a:rPr>
              <a:t> Rs. 30,000 – 33,000</a:t>
            </a:r>
            <a:endParaRPr lang="en-US" sz="1400" b="1" dirty="0">
              <a:solidFill>
                <a:srgbClr val="7030A0"/>
              </a:solidFill>
              <a:latin typeface="Arial Narrow" pitchFamily="34" charset="0"/>
            </a:endParaRPr>
          </a:p>
        </p:txBody>
      </p:sp>
      <p:sp>
        <p:nvSpPr>
          <p:cNvPr id="18" name="TextBox 17"/>
          <p:cNvSpPr txBox="1"/>
          <p:nvPr/>
        </p:nvSpPr>
        <p:spPr>
          <a:xfrm>
            <a:off x="3357554" y="5929330"/>
            <a:ext cx="2714644" cy="954107"/>
          </a:xfrm>
          <a:prstGeom prst="rect">
            <a:avLst/>
          </a:prstGeom>
          <a:solidFill>
            <a:schemeClr val="bg1"/>
          </a:solidFill>
        </p:spPr>
        <p:txBody>
          <a:bodyPr wrap="square" rtlCol="0">
            <a:spAutoFit/>
          </a:bodyPr>
          <a:lstStyle/>
          <a:p>
            <a:pPr algn="ctr"/>
            <a:r>
              <a:rPr lang="en-US" sz="1400" b="1" dirty="0" smtClean="0">
                <a:solidFill>
                  <a:srgbClr val="7030A0"/>
                </a:solidFill>
                <a:latin typeface="Arial Narrow" pitchFamily="34" charset="0"/>
              </a:rPr>
              <a:t>Turmeric</a:t>
            </a:r>
          </a:p>
          <a:p>
            <a:pPr algn="ctr"/>
            <a:r>
              <a:rPr lang="en-US" sz="1400" b="1" dirty="0" smtClean="0">
                <a:solidFill>
                  <a:srgbClr val="7030A0"/>
                </a:solidFill>
                <a:latin typeface="Arial Narrow" pitchFamily="34" charset="0"/>
              </a:rPr>
              <a:t>Actual Yield: 60 qt/ha</a:t>
            </a:r>
          </a:p>
          <a:p>
            <a:pPr algn="ctr"/>
            <a:r>
              <a:rPr lang="en-US" sz="1400" b="1" dirty="0" smtClean="0">
                <a:solidFill>
                  <a:srgbClr val="7030A0"/>
                </a:solidFill>
                <a:latin typeface="Arial Narrow" pitchFamily="34" charset="0"/>
              </a:rPr>
              <a:t>Cost of Cultivation: Rs. 1,50,000 – 1,70,000 </a:t>
            </a:r>
            <a:endParaRPr lang="en-US" sz="1400" b="1" dirty="0">
              <a:solidFill>
                <a:srgbClr val="7030A0"/>
              </a:solidFill>
              <a:latin typeface="Arial Narrow" pitchFamily="34" charset="0"/>
            </a:endParaRPr>
          </a:p>
        </p:txBody>
      </p:sp>
      <p:sp>
        <p:nvSpPr>
          <p:cNvPr id="19" name="TextBox 18"/>
          <p:cNvSpPr txBox="1"/>
          <p:nvPr/>
        </p:nvSpPr>
        <p:spPr>
          <a:xfrm>
            <a:off x="3428992" y="2357430"/>
            <a:ext cx="2786082" cy="954107"/>
          </a:xfrm>
          <a:prstGeom prst="rect">
            <a:avLst/>
          </a:prstGeom>
          <a:solidFill>
            <a:schemeClr val="bg1"/>
          </a:solidFill>
        </p:spPr>
        <p:txBody>
          <a:bodyPr wrap="square" rtlCol="0">
            <a:spAutoFit/>
          </a:bodyPr>
          <a:lstStyle/>
          <a:p>
            <a:pPr algn="ctr"/>
            <a:r>
              <a:rPr lang="en-US" sz="1400" b="1" dirty="0" smtClean="0">
                <a:solidFill>
                  <a:srgbClr val="7030A0"/>
                </a:solidFill>
                <a:latin typeface="Arial Narrow" pitchFamily="34" charset="0"/>
              </a:rPr>
              <a:t>Paddy</a:t>
            </a:r>
          </a:p>
          <a:p>
            <a:pPr algn="ctr"/>
            <a:r>
              <a:rPr lang="en-US" sz="1400" b="1" dirty="0" smtClean="0">
                <a:solidFill>
                  <a:srgbClr val="7030A0"/>
                </a:solidFill>
                <a:latin typeface="Arial Narrow" pitchFamily="34" charset="0"/>
              </a:rPr>
              <a:t>Actual Yield: 40 qt/ha</a:t>
            </a:r>
          </a:p>
          <a:p>
            <a:pPr algn="ctr"/>
            <a:r>
              <a:rPr lang="en-US" sz="1400" b="1" dirty="0" smtClean="0">
                <a:solidFill>
                  <a:srgbClr val="7030A0"/>
                </a:solidFill>
                <a:latin typeface="Arial Narrow" pitchFamily="34" charset="0"/>
              </a:rPr>
              <a:t>Cost of Cultivation: Rs. 28,000 – 30,000 </a:t>
            </a:r>
            <a:endParaRPr lang="en-US" sz="1400" b="1" dirty="0">
              <a:solidFill>
                <a:srgbClr val="7030A0"/>
              </a:solidFill>
              <a:latin typeface="Arial Narrow" pitchFamily="34" charset="0"/>
            </a:endParaRPr>
          </a:p>
        </p:txBody>
      </p:sp>
      <p:sp>
        <p:nvSpPr>
          <p:cNvPr id="20" name="TextBox 19"/>
          <p:cNvSpPr txBox="1"/>
          <p:nvPr/>
        </p:nvSpPr>
        <p:spPr>
          <a:xfrm>
            <a:off x="357158" y="5857892"/>
            <a:ext cx="2786082" cy="954107"/>
          </a:xfrm>
          <a:prstGeom prst="rect">
            <a:avLst/>
          </a:prstGeom>
          <a:solidFill>
            <a:schemeClr val="bg1"/>
          </a:solidFill>
        </p:spPr>
        <p:txBody>
          <a:bodyPr wrap="square" rtlCol="0">
            <a:spAutoFit/>
          </a:bodyPr>
          <a:lstStyle/>
          <a:p>
            <a:pPr algn="ctr"/>
            <a:r>
              <a:rPr lang="en-US" sz="1400" b="1" dirty="0" smtClean="0">
                <a:solidFill>
                  <a:srgbClr val="7030A0"/>
                </a:solidFill>
                <a:latin typeface="Arial Narrow" pitchFamily="34" charset="0"/>
              </a:rPr>
              <a:t>Green Gram</a:t>
            </a:r>
          </a:p>
          <a:p>
            <a:pPr algn="ctr"/>
            <a:r>
              <a:rPr lang="en-US" sz="1400" b="1" dirty="0" smtClean="0">
                <a:solidFill>
                  <a:srgbClr val="7030A0"/>
                </a:solidFill>
                <a:latin typeface="Arial Narrow" pitchFamily="34" charset="0"/>
              </a:rPr>
              <a:t>Actual Yield: 13 qt/ha</a:t>
            </a:r>
          </a:p>
          <a:p>
            <a:pPr algn="ctr"/>
            <a:r>
              <a:rPr lang="en-US" sz="1400" b="1" dirty="0" smtClean="0">
                <a:solidFill>
                  <a:srgbClr val="7030A0"/>
                </a:solidFill>
                <a:latin typeface="Arial Narrow" pitchFamily="34" charset="0"/>
              </a:rPr>
              <a:t>Cost of Cultivation: Rs. 23,000 – 26, 000</a:t>
            </a:r>
            <a:endParaRPr lang="en-US" sz="1400" b="1" dirty="0">
              <a:solidFill>
                <a:srgbClr val="7030A0"/>
              </a:solidFill>
              <a:latin typeface="Arial Narrow" pitchFamily="34" charset="0"/>
            </a:endParaRPr>
          </a:p>
        </p:txBody>
      </p:sp>
      <p:sp>
        <p:nvSpPr>
          <p:cNvPr id="22" name="TextBox 21"/>
          <p:cNvSpPr txBox="1"/>
          <p:nvPr/>
        </p:nvSpPr>
        <p:spPr>
          <a:xfrm>
            <a:off x="6215074" y="5857892"/>
            <a:ext cx="2643206" cy="954107"/>
          </a:xfrm>
          <a:prstGeom prst="rect">
            <a:avLst/>
          </a:prstGeom>
          <a:solidFill>
            <a:schemeClr val="bg1"/>
          </a:solidFill>
        </p:spPr>
        <p:txBody>
          <a:bodyPr wrap="square" rtlCol="0">
            <a:spAutoFit/>
          </a:bodyPr>
          <a:lstStyle/>
          <a:p>
            <a:pPr algn="ctr"/>
            <a:r>
              <a:rPr lang="en-US" sz="1400" b="1" dirty="0" smtClean="0">
                <a:solidFill>
                  <a:srgbClr val="7030A0"/>
                </a:solidFill>
                <a:latin typeface="Arial Narrow" pitchFamily="34" charset="0"/>
              </a:rPr>
              <a:t>Sugarcane</a:t>
            </a:r>
          </a:p>
          <a:p>
            <a:pPr algn="ctr"/>
            <a:r>
              <a:rPr lang="en-US" sz="1400" b="1" dirty="0" smtClean="0">
                <a:solidFill>
                  <a:srgbClr val="7030A0"/>
                </a:solidFill>
                <a:latin typeface="Arial Narrow" pitchFamily="34" charset="0"/>
              </a:rPr>
              <a:t>Actual Yield: 150 ton/ha</a:t>
            </a:r>
          </a:p>
          <a:p>
            <a:pPr algn="ctr"/>
            <a:r>
              <a:rPr lang="en-US" sz="1400" b="1" dirty="0" smtClean="0">
                <a:solidFill>
                  <a:srgbClr val="7030A0"/>
                </a:solidFill>
                <a:latin typeface="Arial Narrow" pitchFamily="34" charset="0"/>
              </a:rPr>
              <a:t>Cost of Cultivation: Rs. 1,00,000 – 1,10,000</a:t>
            </a:r>
            <a:endParaRPr lang="en-US" sz="1400" b="1" dirty="0">
              <a:solidFill>
                <a:srgbClr val="7030A0"/>
              </a:solidFill>
              <a:latin typeface="Arial Narrow" pitchFamily="34" charset="0"/>
            </a:endParaRPr>
          </a:p>
        </p:txBody>
      </p:sp>
      <p:pic>
        <p:nvPicPr>
          <p:cNvPr id="3" name="Picture 2" descr="C:\Users\DELL\Downloads\IMG_20190402_172713.jpg"/>
          <p:cNvPicPr>
            <a:picLocks noChangeAspect="1" noChangeArrowheads="1"/>
          </p:cNvPicPr>
          <p:nvPr/>
        </p:nvPicPr>
        <p:blipFill>
          <a:blip r:embed="rId7" cstate="print"/>
          <a:srcRect/>
          <a:stretch>
            <a:fillRect/>
          </a:stretch>
        </p:blipFill>
        <p:spPr bwMode="auto">
          <a:xfrm>
            <a:off x="6357950" y="1071546"/>
            <a:ext cx="2428892" cy="1714512"/>
          </a:xfrm>
          <a:prstGeom prst="rect">
            <a:avLst/>
          </a:prstGeom>
          <a:noFill/>
        </p:spPr>
      </p:pic>
      <p:sp>
        <p:nvSpPr>
          <p:cNvPr id="21" name="TextBox 20"/>
          <p:cNvSpPr txBox="1"/>
          <p:nvPr/>
        </p:nvSpPr>
        <p:spPr>
          <a:xfrm>
            <a:off x="6357950" y="2571744"/>
            <a:ext cx="2428892" cy="954107"/>
          </a:xfrm>
          <a:prstGeom prst="rect">
            <a:avLst/>
          </a:prstGeom>
          <a:solidFill>
            <a:schemeClr val="bg1"/>
          </a:solidFill>
        </p:spPr>
        <p:txBody>
          <a:bodyPr wrap="square" rtlCol="0">
            <a:spAutoFit/>
          </a:bodyPr>
          <a:lstStyle/>
          <a:p>
            <a:pPr algn="ctr"/>
            <a:r>
              <a:rPr lang="en-US" sz="1400" b="1" dirty="0" smtClean="0">
                <a:solidFill>
                  <a:srgbClr val="7030A0"/>
                </a:solidFill>
                <a:latin typeface="Arial Narrow" pitchFamily="34" charset="0"/>
              </a:rPr>
              <a:t>Groundnut</a:t>
            </a:r>
          </a:p>
          <a:p>
            <a:pPr algn="ctr"/>
            <a:r>
              <a:rPr lang="en-US" sz="1400" b="1" dirty="0" smtClean="0">
                <a:solidFill>
                  <a:srgbClr val="7030A0"/>
                </a:solidFill>
                <a:latin typeface="Arial Narrow" pitchFamily="34" charset="0"/>
              </a:rPr>
              <a:t>Actual Yield: 22 qt/ha</a:t>
            </a:r>
          </a:p>
          <a:p>
            <a:pPr algn="ctr"/>
            <a:r>
              <a:rPr lang="en-US" sz="1400" b="1" dirty="0" smtClean="0">
                <a:solidFill>
                  <a:srgbClr val="7030A0"/>
                </a:solidFill>
                <a:latin typeface="Arial Narrow" pitchFamily="34" charset="0"/>
              </a:rPr>
              <a:t>Cost of Cultivation: Rs. 34,000 – 36,000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523202"/>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2800" dirty="0" smtClean="0">
                <a:solidFill>
                  <a:schemeClr val="bg1"/>
                </a:solidFill>
                <a:latin typeface="Arial Black" pitchFamily="34" charset="0"/>
              </a:rPr>
              <a:t>1 </a:t>
            </a:r>
            <a:r>
              <a:rPr lang="en-US" sz="2800" dirty="0" smtClean="0">
                <a:solidFill>
                  <a:schemeClr val="bg1"/>
                </a:solidFill>
                <a:latin typeface="Arial Black" pitchFamily="34" charset="0"/>
              </a:rPr>
              <a:t>Acre Models For Natural Farming</a:t>
            </a:r>
            <a:endParaRPr lang="en-IN" sz="2800" dirty="0">
              <a:solidFill>
                <a:schemeClr val="bg1"/>
              </a:solidFill>
              <a:latin typeface="Arial Black" pitchFamily="34" charset="0"/>
            </a:endParaRPr>
          </a:p>
        </p:txBody>
      </p:sp>
      <p:pic>
        <p:nvPicPr>
          <p:cNvPr id="5" name="Picture 2" descr="H:\ \Photos for folder\IMG_20190524_103904.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7215206" y="1071546"/>
            <a:ext cx="1649729" cy="121444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20000" contrast="40000"/>
                    </a14:imgEffect>
                  </a14:imgLayer>
                </a14:imgProps>
              </a:ext>
            </a:extLst>
          </a:blip>
          <a:srcRect t="18000" r="8687"/>
          <a:stretch>
            <a:fillRect/>
          </a:stretch>
        </p:blipFill>
        <p:spPr bwMode="auto">
          <a:xfrm>
            <a:off x="5614687" y="5000636"/>
            <a:ext cx="3243593" cy="16430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Users\DELL\Desktop\FSN ppt\Photos for folder\IMG_20190524_102548.jpg"/>
          <p:cNvPicPr/>
          <p:nvPr/>
        </p:nvPicPr>
        <p:blipFill>
          <a:blip r:embed="rId6" cstate="print">
            <a:extLst>
              <a:ext uri="{BEBA8EAE-BF5A-486C-A8C5-ECC9F3942E4B}">
                <a14:imgProps xmlns:a14="http://schemas.microsoft.com/office/drawing/2010/main" xmlns="">
                  <a14:imgLayer r:embed="rId7">
                    <a14:imgEffect>
                      <a14:brightnessContrast bright="40000" contrast="20000"/>
                    </a14:imgEffect>
                  </a14:imgLayer>
                </a14:imgProps>
              </a:ext>
            </a:extLst>
          </a:blip>
          <a:srcRect/>
          <a:stretch>
            <a:fillRect/>
          </a:stretch>
        </p:blipFill>
        <p:spPr bwMode="auto">
          <a:xfrm>
            <a:off x="7215206" y="2347914"/>
            <a:ext cx="1649729" cy="115252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p:cNvPicPr>
            <a:picLocks noChangeAspect="1" noChangeArrowheads="1"/>
          </p:cNvPicPr>
          <p:nvPr/>
        </p:nvPicPr>
        <p:blipFill>
          <a:blip r:embed="rId8" cstate="print">
            <a:lum contrast="20000"/>
          </a:blip>
          <a:srcRect t="20833"/>
          <a:stretch>
            <a:fillRect/>
          </a:stretch>
        </p:blipFill>
        <p:spPr bwMode="auto">
          <a:xfrm>
            <a:off x="7792106" y="3571876"/>
            <a:ext cx="1066174" cy="1350879"/>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9" name="Picture 2"/>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rightnessContrast bright="20000" contrast="40000"/>
                    </a14:imgEffect>
                  </a14:imgLayer>
                </a14:imgProps>
              </a:ext>
            </a:extLst>
          </a:blip>
          <a:srcRect/>
          <a:stretch>
            <a:fillRect/>
          </a:stretch>
        </p:blipFill>
        <p:spPr bwMode="auto">
          <a:xfrm>
            <a:off x="5572132" y="2357430"/>
            <a:ext cx="1571636" cy="113002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5" descr="C:\Users\HP\Downloads\IMG_20200109_100334.jp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5572132" y="1071546"/>
            <a:ext cx="1571636" cy="1214446"/>
          </a:xfrm>
          <a:prstGeom prst="rect">
            <a:avLst/>
          </a:prstGeom>
          <a:noFill/>
          <a:ln>
            <a:solidFill>
              <a:schemeClr val="bg2">
                <a:lumMod val="10000"/>
              </a:schemeClr>
            </a:solidFill>
          </a:ln>
          <a:extLst>
            <a:ext uri="{909E8E84-426E-40DD-AFC4-6F175D3DCCD1}">
              <a14:hiddenFill xmlns:a14="http://schemas.microsoft.com/office/drawing/2010/main" xmlns="">
                <a:solidFill>
                  <a:srgbClr val="FFFFFF"/>
                </a:solidFill>
              </a14:hiddenFill>
            </a:ext>
          </a:extLst>
        </p:spPr>
      </p:pic>
      <p:pic>
        <p:nvPicPr>
          <p:cNvPr id="11" name="Picture 6" descr="C:\Users\HP\Downloads\IMG_20191228_111553.jpg"/>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5572132" y="3578319"/>
            <a:ext cx="2143140" cy="135087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142844" y="785794"/>
            <a:ext cx="5214974" cy="5478423"/>
          </a:xfrm>
          <a:prstGeom prst="rect">
            <a:avLst/>
          </a:prstGeom>
          <a:noFill/>
        </p:spPr>
        <p:txBody>
          <a:bodyPr wrap="square" rtlCol="0">
            <a:spAutoFit/>
          </a:bodyPr>
          <a:lstStyle/>
          <a:p>
            <a:pPr indent="290513">
              <a:buFont typeface="Arial" pitchFamily="34" charset="0"/>
              <a:buChar char="•"/>
            </a:pPr>
            <a:endParaRPr lang="en-US" sz="2000" dirty="0" smtClean="0">
              <a:latin typeface="Arial Narrow" pitchFamily="34" charset="0"/>
            </a:endParaRPr>
          </a:p>
          <a:p>
            <a:pPr marL="290513" indent="-290513">
              <a:buFont typeface="Arial" pitchFamily="34" charset="0"/>
              <a:buChar char="•"/>
            </a:pPr>
            <a:r>
              <a:rPr lang="en-US" sz="2200" dirty="0" smtClean="0">
                <a:latin typeface="Arial Narrow" pitchFamily="34" charset="0"/>
              </a:rPr>
              <a:t>In this model we have 1 Deshi cow for using dung &amp; urine for preparation natural </a:t>
            </a:r>
            <a:r>
              <a:rPr lang="en-US" sz="2200" dirty="0" err="1" smtClean="0">
                <a:latin typeface="Arial Narrow" pitchFamily="34" charset="0"/>
              </a:rPr>
              <a:t>agri</a:t>
            </a:r>
            <a:r>
              <a:rPr lang="en-US" sz="2200" dirty="0" smtClean="0">
                <a:latin typeface="Arial Narrow" pitchFamily="34" charset="0"/>
              </a:rPr>
              <a:t>-inputs.</a:t>
            </a:r>
          </a:p>
          <a:p>
            <a:pPr marL="290513" indent="-290513">
              <a:buFont typeface="Arial" pitchFamily="34" charset="0"/>
              <a:buChar char="•"/>
            </a:pPr>
            <a:r>
              <a:rPr lang="en-US" sz="2200" dirty="0" smtClean="0">
                <a:latin typeface="Arial Narrow" pitchFamily="34" charset="0"/>
              </a:rPr>
              <a:t>We takes more than 100 different crops round the year.</a:t>
            </a:r>
          </a:p>
          <a:p>
            <a:pPr marL="290513" indent="-290513">
              <a:buFont typeface="Arial" pitchFamily="34" charset="0"/>
              <a:buChar char="•"/>
            </a:pPr>
            <a:r>
              <a:rPr lang="en-US" sz="2200" dirty="0" smtClean="0">
                <a:latin typeface="Arial Narrow" pitchFamily="34" charset="0"/>
              </a:rPr>
              <a:t>In this model includes vegetables, cereals, pulses, oil seeds, millets, fodder crops, medicinal plants, flowers and other cash crops also.</a:t>
            </a:r>
          </a:p>
          <a:p>
            <a:pPr marL="290513" indent="-290513">
              <a:buFont typeface="Arial" pitchFamily="34" charset="0"/>
              <a:buChar char="•"/>
            </a:pPr>
            <a:r>
              <a:rPr lang="en-US" sz="2200" dirty="0" smtClean="0">
                <a:latin typeface="Arial Narrow" pitchFamily="34" charset="0"/>
              </a:rPr>
              <a:t>Entire border of 1 acre farm is  covered by teakwood, sandalwood, drumstick and other fruits plants.</a:t>
            </a:r>
          </a:p>
          <a:p>
            <a:pPr marL="290513" indent="-290513">
              <a:buFont typeface="Arial" pitchFamily="34" charset="0"/>
              <a:buChar char="•"/>
            </a:pPr>
            <a:r>
              <a:rPr lang="en-US" sz="2200" dirty="0" smtClean="0">
                <a:latin typeface="Arial Narrow" pitchFamily="34" charset="0"/>
              </a:rPr>
              <a:t>After deduction of annual expenditure &amp; consumption of 1 farm family we save about  Rs. 1.5 lacks per annum.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46164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2400" b="1" dirty="0" smtClean="0">
                <a:solidFill>
                  <a:schemeClr val="bg1"/>
                </a:solidFill>
                <a:latin typeface="Arial Narrow" pitchFamily="34" charset="0"/>
                <a:ea typeface="Arial Unicode MS" pitchFamily="34" charset="-128"/>
                <a:cs typeface="Times New Roman" pitchFamily="18" charset="0"/>
              </a:rPr>
              <a:t>Development of Organic Nutrition Garden at KVK Farm &amp; Villages</a:t>
            </a:r>
            <a:endParaRPr lang="en-US" sz="3600" b="1" dirty="0">
              <a:solidFill>
                <a:schemeClr val="bg1"/>
              </a:solidFill>
              <a:latin typeface="Arial Narrow" pitchFamily="34" charset="0"/>
              <a:ea typeface="Arial Unicode MS" pitchFamily="34" charset="-128"/>
              <a:cs typeface="Times New Roman" pitchFamily="18" charset="0"/>
            </a:endParaRPr>
          </a:p>
        </p:txBody>
      </p:sp>
      <p:sp>
        <p:nvSpPr>
          <p:cNvPr id="3" name="TextBox 2"/>
          <p:cNvSpPr txBox="1"/>
          <p:nvPr/>
        </p:nvSpPr>
        <p:spPr>
          <a:xfrm>
            <a:off x="214314" y="785794"/>
            <a:ext cx="8786842" cy="707886"/>
          </a:xfrm>
          <a:prstGeom prst="rect">
            <a:avLst/>
          </a:prstGeom>
          <a:solidFill>
            <a:schemeClr val="accent2">
              <a:lumMod val="40000"/>
              <a:lumOff val="60000"/>
            </a:schemeClr>
          </a:solidFill>
        </p:spPr>
        <p:txBody>
          <a:bodyPr wrap="square" rtlCol="0">
            <a:spAutoFit/>
          </a:bodyPr>
          <a:lstStyle/>
          <a:p>
            <a:pPr marL="0" lvl="1" indent="174625">
              <a:buFont typeface="Arial" pitchFamily="34" charset="0"/>
              <a:buChar char="•"/>
            </a:pPr>
            <a:r>
              <a:rPr lang="en-US" sz="2000" b="1" dirty="0" smtClean="0">
                <a:solidFill>
                  <a:srgbClr val="B10791"/>
                </a:solidFill>
                <a:latin typeface="Arial Narrow" pitchFamily="34" charset="0"/>
              </a:rPr>
              <a:t>We have adopted 200 Farm Families  for developing Nutrition Garden at Home/Field</a:t>
            </a:r>
          </a:p>
          <a:p>
            <a:pPr marL="0" lvl="1" indent="174625">
              <a:buFont typeface="Arial" pitchFamily="34" charset="0"/>
              <a:buChar char="•"/>
            </a:pPr>
            <a:r>
              <a:rPr lang="en-US" sz="2000" b="1" dirty="0" smtClean="0">
                <a:solidFill>
                  <a:srgbClr val="B10791"/>
                </a:solidFill>
                <a:latin typeface="Arial Narrow" pitchFamily="34" charset="0"/>
              </a:rPr>
              <a:t>For those farm families KVK provides Organic Inputs</a:t>
            </a:r>
            <a:endParaRPr lang="en-US" sz="1800" b="1" dirty="0" smtClean="0">
              <a:solidFill>
                <a:srgbClr val="B10791"/>
              </a:solidFill>
              <a:latin typeface="Arial Narrow" pitchFamily="34" charset="0"/>
            </a:endParaRPr>
          </a:p>
        </p:txBody>
      </p:sp>
      <p:pic>
        <p:nvPicPr>
          <p:cNvPr id="5" name="Picture 4"/>
          <p:cNvPicPr>
            <a:picLocks noChangeAspect="1" noChangeArrowheads="1"/>
          </p:cNvPicPr>
          <p:nvPr/>
        </p:nvPicPr>
        <p:blipFill>
          <a:blip r:embed="rId2" cstate="print"/>
          <a:srcRect b="17002"/>
          <a:stretch>
            <a:fillRect/>
          </a:stretch>
        </p:blipFill>
        <p:spPr bwMode="auto">
          <a:xfrm>
            <a:off x="357158" y="4714884"/>
            <a:ext cx="2786082" cy="1928826"/>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a:stretch>
            <a:fillRect/>
          </a:stretch>
        </p:blipFill>
        <p:spPr bwMode="auto">
          <a:xfrm>
            <a:off x="3286116" y="4643446"/>
            <a:ext cx="3071834" cy="1987937"/>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3286116" y="2500306"/>
            <a:ext cx="3071834" cy="2000264"/>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lum bright="10000" contrast="30000"/>
          </a:blip>
          <a:srcRect l="4825"/>
          <a:stretch>
            <a:fillRect/>
          </a:stretch>
        </p:blipFill>
        <p:spPr bwMode="auto">
          <a:xfrm>
            <a:off x="285720" y="2571744"/>
            <a:ext cx="2857520" cy="196411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352004" y="1895765"/>
            <a:ext cx="4291566" cy="461665"/>
          </a:xfrm>
          <a:prstGeom prst="rect">
            <a:avLst/>
          </a:prstGeom>
          <a:solidFill>
            <a:srgbClr val="FFFF00"/>
          </a:solidFill>
        </p:spPr>
        <p:txBody>
          <a:bodyPr wrap="square">
            <a:spAutoFit/>
          </a:bodyPr>
          <a:lstStyle/>
          <a:p>
            <a:pPr algn="ctr"/>
            <a:r>
              <a:rPr lang="en-US" sz="2400" b="1" dirty="0" smtClean="0">
                <a:solidFill>
                  <a:srgbClr val="C00000"/>
                </a:solidFill>
                <a:latin typeface="Arial Narrow" pitchFamily="34" charset="0"/>
                <a:cs typeface="Leelawadee UI" pitchFamily="34" charset="-34"/>
              </a:rPr>
              <a:t>Nutrition Garden at KVK Farm </a:t>
            </a:r>
          </a:p>
        </p:txBody>
      </p:sp>
      <p:sp>
        <p:nvSpPr>
          <p:cNvPr id="10" name="Rectangle 9"/>
          <p:cNvSpPr/>
          <p:nvPr/>
        </p:nvSpPr>
        <p:spPr>
          <a:xfrm>
            <a:off x="6572264" y="1928802"/>
            <a:ext cx="2153538" cy="400110"/>
          </a:xfrm>
          <a:prstGeom prst="rect">
            <a:avLst/>
          </a:prstGeom>
        </p:spPr>
        <p:txBody>
          <a:bodyPr wrap="square">
            <a:spAutoFit/>
          </a:bodyPr>
          <a:lstStyle/>
          <a:p>
            <a:pPr algn="ctr"/>
            <a:r>
              <a:rPr lang="en-US" sz="2000" b="1" dirty="0" smtClean="0">
                <a:solidFill>
                  <a:srgbClr val="7030A0"/>
                </a:solidFill>
                <a:latin typeface="Arial Narrow" pitchFamily="34" charset="0"/>
                <a:cs typeface="Leelawadee UI" pitchFamily="34" charset="-34"/>
              </a:rPr>
              <a:t>Area: </a:t>
            </a:r>
            <a:r>
              <a:rPr lang="en-US" sz="2000" b="1" dirty="0">
                <a:solidFill>
                  <a:srgbClr val="7030A0"/>
                </a:solidFill>
                <a:latin typeface="Arial Narrow" pitchFamily="34" charset="0"/>
                <a:cs typeface="Leelawadee UI" pitchFamily="34" charset="-34"/>
              </a:rPr>
              <a:t>7</a:t>
            </a:r>
            <a:r>
              <a:rPr lang="en-US" sz="2000" b="1" dirty="0" smtClean="0">
                <a:solidFill>
                  <a:srgbClr val="7030A0"/>
                </a:solidFill>
                <a:latin typeface="Arial Narrow" pitchFamily="34" charset="0"/>
                <a:cs typeface="Leelawadee UI" pitchFamily="34" charset="-34"/>
              </a:rPr>
              <a:t>00 sq. feet</a:t>
            </a:r>
          </a:p>
        </p:txBody>
      </p:sp>
      <p:pic>
        <p:nvPicPr>
          <p:cNvPr id="11" name="Picture 3"/>
          <p:cNvPicPr>
            <a:picLocks noChangeAspect="1" noChangeArrowheads="1"/>
          </p:cNvPicPr>
          <p:nvPr/>
        </p:nvPicPr>
        <p:blipFill>
          <a:blip r:embed="rId6" cstate="print"/>
          <a:srcRect/>
          <a:stretch>
            <a:fillRect/>
          </a:stretch>
        </p:blipFill>
        <p:spPr bwMode="auto">
          <a:xfrm>
            <a:off x="6572178" y="2500306"/>
            <a:ext cx="2286102" cy="4144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lum bright="20000"/>
          </a:blip>
          <a:srcRect/>
          <a:stretch>
            <a:fillRect/>
          </a:stretch>
        </p:blipFill>
        <p:spPr bwMode="auto">
          <a:xfrm>
            <a:off x="3526719" y="4064000"/>
            <a:ext cx="2476054" cy="196436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3" cstate="print">
            <a:extLst>
              <a:ext uri="{BEBA8EAE-BF5A-486C-A8C5-ECC9F3942E4B}">
                <a14:imgProps xmlns="" xmlns:a14="http://schemas.microsoft.com/office/drawing/2010/main">
                  <a14:imgLayer>
                    <a14:imgEffect>
                      <a14:brightnessContrast bright="20000" contrast="20000"/>
                    </a14:imgEffect>
                  </a14:imgLayer>
                </a14:imgProps>
              </a:ext>
            </a:extLst>
          </a:blip>
          <a:srcRect/>
          <a:stretch>
            <a:fillRect/>
          </a:stretch>
        </p:blipFill>
        <p:spPr bwMode="auto">
          <a:xfrm>
            <a:off x="3421331" y="1523518"/>
            <a:ext cx="2629644" cy="1877664"/>
          </a:xfrm>
          <a:prstGeom prst="rect">
            <a:avLst/>
          </a:prstGeom>
          <a:noFill/>
          <a:ln w="9525">
            <a:noFill/>
            <a:miter lim="800000"/>
            <a:headEnd/>
            <a:tailEnd/>
          </a:ln>
        </p:spPr>
      </p:pic>
      <p:pic>
        <p:nvPicPr>
          <p:cNvPr id="7" name="Picture 6"/>
          <p:cNvPicPr/>
          <p:nvPr/>
        </p:nvPicPr>
        <p:blipFill>
          <a:blip r:embed="rId4" cstate="print">
            <a:extLst>
              <a:ext uri="{BEBA8EAE-BF5A-486C-A8C5-ECC9F3942E4B}">
                <a14:imgProps xmlns="" xmlns:a14="http://schemas.microsoft.com/office/drawing/2010/main">
                  <a14:imgLayer>
                    <a14:imgEffect>
                      <a14:brightnessContrast bright="20000" contrast="40000"/>
                    </a14:imgEffect>
                  </a14:imgLayer>
                </a14:imgProps>
              </a:ext>
            </a:extLst>
          </a:blip>
          <a:srcRect/>
          <a:stretch>
            <a:fillRect/>
          </a:stretch>
        </p:blipFill>
        <p:spPr bwMode="auto">
          <a:xfrm>
            <a:off x="6378424" y="4064000"/>
            <a:ext cx="2489153" cy="1964366"/>
          </a:xfrm>
          <a:prstGeom prst="rect">
            <a:avLst/>
          </a:prstGeom>
          <a:noFill/>
          <a:ln w="9525">
            <a:noFill/>
            <a:miter lim="800000"/>
            <a:headEnd/>
            <a:tailEnd/>
          </a:ln>
        </p:spPr>
      </p:pic>
      <p:sp>
        <p:nvSpPr>
          <p:cNvPr id="10" name="TextBox 9"/>
          <p:cNvSpPr txBox="1"/>
          <p:nvPr/>
        </p:nvSpPr>
        <p:spPr>
          <a:xfrm>
            <a:off x="3643306" y="3286124"/>
            <a:ext cx="2000264" cy="584775"/>
          </a:xfrm>
          <a:prstGeom prst="rect">
            <a:avLst/>
          </a:prstGeom>
          <a:solidFill>
            <a:schemeClr val="bg1"/>
          </a:solidFill>
        </p:spPr>
        <p:txBody>
          <a:bodyPr wrap="square" rtlCol="0">
            <a:spAutoFit/>
          </a:bodyPr>
          <a:lstStyle/>
          <a:p>
            <a:pPr algn="ctr"/>
            <a:r>
              <a:rPr lang="en-US" sz="1800" b="1" dirty="0">
                <a:solidFill>
                  <a:srgbClr val="FF0000"/>
                </a:solidFill>
                <a:latin typeface="Arial Narrow" pitchFamily="34" charset="0"/>
              </a:rPr>
              <a:t>Lata Vitthal Parith</a:t>
            </a:r>
          </a:p>
          <a:p>
            <a:pPr algn="ctr"/>
            <a:r>
              <a:rPr lang="en-US" sz="1400" b="1" dirty="0" smtClean="0">
                <a:latin typeface="Arial Narrow" pitchFamily="34" charset="0"/>
              </a:rPr>
              <a:t>Area: </a:t>
            </a:r>
            <a:r>
              <a:rPr lang="en-US" sz="1400" b="1" dirty="0">
                <a:latin typeface="Arial Narrow" pitchFamily="34" charset="0"/>
              </a:rPr>
              <a:t>1100 sq feet</a:t>
            </a:r>
            <a:endParaRPr lang="en-IN" sz="1400" b="1" dirty="0">
              <a:latin typeface="Arial Narrow" pitchFamily="34" charset="0"/>
            </a:endParaRPr>
          </a:p>
        </p:txBody>
      </p:sp>
      <p:sp>
        <p:nvSpPr>
          <p:cNvPr id="11" name="TextBox 10"/>
          <p:cNvSpPr txBox="1"/>
          <p:nvPr/>
        </p:nvSpPr>
        <p:spPr>
          <a:xfrm>
            <a:off x="6429388" y="5916059"/>
            <a:ext cx="2460866" cy="584775"/>
          </a:xfrm>
          <a:prstGeom prst="rect">
            <a:avLst/>
          </a:prstGeom>
          <a:solidFill>
            <a:schemeClr val="bg1"/>
          </a:solidFill>
        </p:spPr>
        <p:txBody>
          <a:bodyPr wrap="none" rtlCol="0">
            <a:spAutoFit/>
          </a:bodyPr>
          <a:lstStyle/>
          <a:p>
            <a:pPr algn="ctr"/>
            <a:r>
              <a:rPr lang="en-US" sz="1800" b="1" dirty="0">
                <a:solidFill>
                  <a:srgbClr val="FF0000"/>
                </a:solidFill>
                <a:latin typeface="Arial Narrow" pitchFamily="34" charset="0"/>
              </a:rPr>
              <a:t>Vinayak Jaijairam Shinde</a:t>
            </a:r>
          </a:p>
          <a:p>
            <a:pPr algn="ctr"/>
            <a:r>
              <a:rPr lang="en-US" sz="1400" b="1" dirty="0" smtClean="0">
                <a:latin typeface="Arial Narrow" pitchFamily="34" charset="0"/>
              </a:rPr>
              <a:t>Area: </a:t>
            </a:r>
            <a:r>
              <a:rPr lang="en-US" sz="1400" b="1" dirty="0">
                <a:latin typeface="Arial Narrow" pitchFamily="34" charset="0"/>
              </a:rPr>
              <a:t>1000 sq feet</a:t>
            </a:r>
            <a:endParaRPr lang="en-IN" sz="1400" b="1" dirty="0">
              <a:latin typeface="Arial Narrow" pitchFamily="34" charset="0"/>
            </a:endParaRPr>
          </a:p>
        </p:txBody>
      </p:sp>
      <p:pic>
        <p:nvPicPr>
          <p:cNvPr id="12" name="Picture 2"/>
          <p:cNvPicPr>
            <a:picLocks noChangeAspect="1" noChangeArrowheads="1"/>
          </p:cNvPicPr>
          <p:nvPr/>
        </p:nvPicPr>
        <p:blipFill>
          <a:blip r:embed="rId5" cstate="print">
            <a:extLst>
              <a:ext uri="{BEBA8EAE-BF5A-486C-A8C5-ECC9F3942E4B}">
                <a14:imgProps xmlns="" xmlns:a14="http://schemas.microsoft.com/office/drawing/2010/main">
                  <a14:imgLayer>
                    <a14:imgEffect>
                      <a14:brightnessContrast bright="20000" contrast="20000"/>
                    </a14:imgEffect>
                  </a14:imgLayer>
                </a14:imgProps>
              </a:ext>
            </a:extLst>
          </a:blip>
          <a:srcRect/>
          <a:stretch>
            <a:fillRect/>
          </a:stretch>
        </p:blipFill>
        <p:spPr bwMode="auto">
          <a:xfrm>
            <a:off x="491356" y="4063998"/>
            <a:ext cx="2515255" cy="196436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556370" y="5857892"/>
            <a:ext cx="1871025" cy="630942"/>
          </a:xfrm>
          <a:prstGeom prst="rect">
            <a:avLst/>
          </a:prstGeom>
          <a:solidFill>
            <a:schemeClr val="bg1"/>
          </a:solidFill>
        </p:spPr>
        <p:txBody>
          <a:bodyPr wrap="none" rtlCol="0">
            <a:spAutoFit/>
          </a:bodyPr>
          <a:lstStyle/>
          <a:p>
            <a:pPr algn="ctr"/>
            <a:r>
              <a:rPr lang="en-US" b="1" dirty="0" err="1">
                <a:solidFill>
                  <a:srgbClr val="FF0000"/>
                </a:solidFill>
                <a:latin typeface="Arial Narrow" pitchFamily="34" charset="0"/>
              </a:rPr>
              <a:t>Madhukar</a:t>
            </a:r>
            <a:r>
              <a:rPr lang="en-US" b="1" dirty="0">
                <a:solidFill>
                  <a:srgbClr val="FF0000"/>
                </a:solidFill>
                <a:latin typeface="Arial Narrow" pitchFamily="34" charset="0"/>
              </a:rPr>
              <a:t> </a:t>
            </a:r>
            <a:r>
              <a:rPr lang="en-US" b="1" dirty="0" err="1">
                <a:solidFill>
                  <a:srgbClr val="FF0000"/>
                </a:solidFill>
                <a:latin typeface="Arial Narrow" pitchFamily="34" charset="0"/>
              </a:rPr>
              <a:t>Kadam</a:t>
            </a:r>
            <a:endParaRPr lang="en-US" b="1" dirty="0">
              <a:solidFill>
                <a:srgbClr val="FF0000"/>
              </a:solidFill>
              <a:latin typeface="Arial Narrow" pitchFamily="34" charset="0"/>
            </a:endParaRPr>
          </a:p>
          <a:p>
            <a:pPr algn="ctr"/>
            <a:r>
              <a:rPr lang="en-US" sz="1600" b="1" dirty="0" smtClean="0">
                <a:latin typeface="Arial Narrow" pitchFamily="34" charset="0"/>
              </a:rPr>
              <a:t>Area: </a:t>
            </a:r>
            <a:r>
              <a:rPr lang="en-US" sz="1600" b="1" dirty="0">
                <a:latin typeface="Arial Narrow" pitchFamily="34" charset="0"/>
              </a:rPr>
              <a:t>1400 sq feet</a:t>
            </a:r>
            <a:endParaRPr lang="en-IN" sz="1600" b="1" dirty="0">
              <a:latin typeface="Arial Narrow" pitchFamily="34" charset="0"/>
            </a:endParaRPr>
          </a:p>
        </p:txBody>
      </p:sp>
      <p:pic>
        <p:nvPicPr>
          <p:cNvPr id="14" name="Picture 3"/>
          <p:cNvPicPr>
            <a:picLocks noChangeAspect="1" noChangeArrowheads="1"/>
          </p:cNvPicPr>
          <p:nvPr/>
        </p:nvPicPr>
        <p:blipFill>
          <a:blip r:embed="rId6" cstate="print">
            <a:lum bright="20000"/>
          </a:blip>
          <a:srcRect/>
          <a:stretch>
            <a:fillRect/>
          </a:stretch>
        </p:blipFill>
        <p:spPr bwMode="auto">
          <a:xfrm>
            <a:off x="6378423" y="1567061"/>
            <a:ext cx="2646200" cy="180554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6572264" y="3286124"/>
            <a:ext cx="2292614" cy="584775"/>
          </a:xfrm>
          <a:prstGeom prst="rect">
            <a:avLst/>
          </a:prstGeom>
          <a:solidFill>
            <a:schemeClr val="bg1"/>
          </a:solidFill>
        </p:spPr>
        <p:txBody>
          <a:bodyPr wrap="none" rtlCol="0">
            <a:spAutoFit/>
          </a:bodyPr>
          <a:lstStyle/>
          <a:p>
            <a:pPr algn="ctr"/>
            <a:r>
              <a:rPr lang="en-US" sz="1800" b="1" dirty="0">
                <a:solidFill>
                  <a:srgbClr val="FF0000"/>
                </a:solidFill>
                <a:latin typeface="Arial Narrow" pitchFamily="34" charset="0"/>
              </a:rPr>
              <a:t>Ashwini Prakash Parith</a:t>
            </a:r>
          </a:p>
          <a:p>
            <a:pPr algn="ctr"/>
            <a:r>
              <a:rPr lang="en-US" sz="1400" b="1" dirty="0" smtClean="0">
                <a:latin typeface="Arial Narrow" pitchFamily="34" charset="0"/>
              </a:rPr>
              <a:t>Area : </a:t>
            </a:r>
            <a:r>
              <a:rPr lang="en-US" sz="1400" b="1" dirty="0">
                <a:latin typeface="Arial Narrow" pitchFamily="34" charset="0"/>
              </a:rPr>
              <a:t>600 sq feet</a:t>
            </a:r>
            <a:endParaRPr lang="en-IN" sz="1400" b="1" dirty="0">
              <a:latin typeface="Arial Narrow" pitchFamily="34" charset="0"/>
            </a:endParaRPr>
          </a:p>
        </p:txBody>
      </p:sp>
      <p:sp>
        <p:nvSpPr>
          <p:cNvPr id="17" name="TextBox 16"/>
          <p:cNvSpPr txBox="1"/>
          <p:nvPr/>
        </p:nvSpPr>
        <p:spPr>
          <a:xfrm>
            <a:off x="3571868" y="5857892"/>
            <a:ext cx="2281394" cy="630942"/>
          </a:xfrm>
          <a:prstGeom prst="rect">
            <a:avLst/>
          </a:prstGeom>
          <a:solidFill>
            <a:schemeClr val="bg1"/>
          </a:solidFill>
        </p:spPr>
        <p:txBody>
          <a:bodyPr wrap="none" rtlCol="0">
            <a:spAutoFit/>
          </a:bodyPr>
          <a:lstStyle/>
          <a:p>
            <a:pPr algn="ctr"/>
            <a:r>
              <a:rPr lang="en-US" b="1" dirty="0" err="1">
                <a:solidFill>
                  <a:srgbClr val="FF0000"/>
                </a:solidFill>
                <a:latin typeface="Arial Narrow" pitchFamily="34" charset="0"/>
              </a:rPr>
              <a:t>Yogita</a:t>
            </a:r>
            <a:r>
              <a:rPr lang="en-US" b="1" dirty="0">
                <a:solidFill>
                  <a:srgbClr val="FF0000"/>
                </a:solidFill>
                <a:latin typeface="Arial Narrow" pitchFamily="34" charset="0"/>
              </a:rPr>
              <a:t> </a:t>
            </a:r>
            <a:r>
              <a:rPr lang="en-US" b="1" dirty="0" err="1">
                <a:solidFill>
                  <a:srgbClr val="FF0000"/>
                </a:solidFill>
                <a:latin typeface="Arial Narrow" pitchFamily="34" charset="0"/>
              </a:rPr>
              <a:t>Mhalu</a:t>
            </a:r>
            <a:r>
              <a:rPr lang="en-US" b="1" dirty="0">
                <a:solidFill>
                  <a:srgbClr val="FF0000"/>
                </a:solidFill>
                <a:latin typeface="Arial Narrow" pitchFamily="34" charset="0"/>
              </a:rPr>
              <a:t> </a:t>
            </a:r>
            <a:r>
              <a:rPr lang="en-US" b="1" dirty="0" err="1">
                <a:solidFill>
                  <a:srgbClr val="FF0000"/>
                </a:solidFill>
                <a:latin typeface="Arial Narrow" pitchFamily="34" charset="0"/>
              </a:rPr>
              <a:t>Bandgar</a:t>
            </a:r>
            <a:endParaRPr lang="en-US" b="1" dirty="0">
              <a:solidFill>
                <a:srgbClr val="FF0000"/>
              </a:solidFill>
              <a:latin typeface="Arial Narrow" pitchFamily="34" charset="0"/>
            </a:endParaRPr>
          </a:p>
          <a:p>
            <a:pPr algn="ctr"/>
            <a:r>
              <a:rPr lang="en-US" sz="1600" b="1" dirty="0">
                <a:latin typeface="Arial Narrow" pitchFamily="34" charset="0"/>
              </a:rPr>
              <a:t>Area </a:t>
            </a:r>
            <a:r>
              <a:rPr lang="en-US" sz="1600" b="1" dirty="0" smtClean="0">
                <a:latin typeface="Arial Narrow" pitchFamily="34" charset="0"/>
              </a:rPr>
              <a:t>: </a:t>
            </a:r>
            <a:r>
              <a:rPr lang="en-US" sz="1600" b="1" dirty="0">
                <a:latin typeface="Arial Narrow" pitchFamily="34" charset="0"/>
              </a:rPr>
              <a:t>1600 sq feet</a:t>
            </a:r>
            <a:endParaRPr lang="en-IN" sz="1600" b="1" dirty="0">
              <a:latin typeface="Arial Narrow" pitchFamily="34" charset="0"/>
            </a:endParaRPr>
          </a:p>
        </p:txBody>
      </p:sp>
      <p:sp>
        <p:nvSpPr>
          <p:cNvPr id="19" name="Rectangle 2"/>
          <p:cNvSpPr>
            <a:spLocks noChangeArrowheads="1"/>
          </p:cNvSpPr>
          <p:nvPr/>
        </p:nvSpPr>
        <p:spPr bwMode="auto">
          <a:xfrm>
            <a:off x="857224" y="285728"/>
            <a:ext cx="7565571" cy="954089"/>
          </a:xfrm>
          <a:prstGeom prst="rect">
            <a:avLst/>
          </a:prstGeom>
          <a:noFill/>
          <a:ln w="9525">
            <a:noFill/>
            <a:miter lim="800000"/>
            <a:headEnd/>
            <a:tailEnd/>
          </a:ln>
        </p:spPr>
        <p:txBody>
          <a:bodyPr wrap="square" lIns="91419" tIns="45711" rIns="91419" bIns="45711">
            <a:spAutoFit/>
          </a:bodyPr>
          <a:lstStyle/>
          <a:p>
            <a:pPr algn="ctr"/>
            <a:r>
              <a:rPr lang="en-US" sz="2800" b="1" dirty="0">
                <a:solidFill>
                  <a:schemeClr val="accent5">
                    <a:lumMod val="50000"/>
                  </a:schemeClr>
                </a:solidFill>
                <a:latin typeface="Arial Narrow" pitchFamily="34" charset="0"/>
                <a:ea typeface="Arial Unicode MS" pitchFamily="34" charset="-128"/>
                <a:cs typeface="Times New Roman" pitchFamily="18" charset="0"/>
              </a:rPr>
              <a:t>Nutrition Garden plot of selected farm families </a:t>
            </a:r>
            <a:r>
              <a:rPr lang="en-US" sz="2800" b="1" dirty="0" smtClean="0">
                <a:solidFill>
                  <a:schemeClr val="accent5">
                    <a:lumMod val="50000"/>
                  </a:schemeClr>
                </a:solidFill>
                <a:latin typeface="Arial Narrow" pitchFamily="34" charset="0"/>
                <a:ea typeface="Arial Unicode MS" pitchFamily="34" charset="-128"/>
                <a:cs typeface="Times New Roman" pitchFamily="18" charset="0"/>
              </a:rPr>
              <a:t>at </a:t>
            </a:r>
            <a:r>
              <a:rPr lang="en-US" sz="2800" b="1" dirty="0">
                <a:solidFill>
                  <a:schemeClr val="accent5">
                    <a:lumMod val="50000"/>
                  </a:schemeClr>
                </a:solidFill>
                <a:latin typeface="Arial Narrow" pitchFamily="34" charset="0"/>
                <a:ea typeface="Arial Unicode MS" pitchFamily="34" charset="-128"/>
                <a:cs typeface="Times New Roman" pitchFamily="18" charset="0"/>
              </a:rPr>
              <a:t>Shendur Village  </a:t>
            </a:r>
          </a:p>
        </p:txBody>
      </p:sp>
      <p:pic>
        <p:nvPicPr>
          <p:cNvPr id="20" name="Picture 3" descr="C:\Users\DELL\Documents\Vitthal\KVK Website\Images\Mathlogo.png"/>
          <p:cNvPicPr>
            <a:picLocks noChangeAspect="1" noChangeArrowheads="1"/>
          </p:cNvPicPr>
          <p:nvPr/>
        </p:nvPicPr>
        <p:blipFill>
          <a:blip r:embed="rId7">
            <a:extLst>
              <a:ext uri="{BEBA8EAE-BF5A-486C-A8C5-ECC9F3942E4B}">
                <a14:imgProps xmlns="" xmlns:a14="http://schemas.microsoft.com/office/drawing/2010/main">
                  <a14:imgLayer r:embed="rId9">
                    <a14:imgEffect>
                      <a14:brightnessContrast bright="20000" contrast="20000"/>
                    </a14:imgEffect>
                  </a14:imgLayer>
                </a14:imgProps>
              </a:ext>
            </a:extLst>
          </a:blip>
          <a:srcRect/>
          <a:stretch>
            <a:fillRect/>
          </a:stretch>
        </p:blipFill>
        <p:spPr bwMode="auto">
          <a:xfrm>
            <a:off x="8215338" y="214290"/>
            <a:ext cx="566059" cy="653145"/>
          </a:xfrm>
          <a:prstGeom prst="ellipse">
            <a:avLst/>
          </a:prstGeom>
          <a:noFill/>
        </p:spPr>
      </p:pic>
      <p:pic>
        <p:nvPicPr>
          <p:cNvPr id="21" name="Picture 20">
            <a:extLst>
              <a:ext uri="{FF2B5EF4-FFF2-40B4-BE49-F238E27FC236}">
                <a16:creationId xmlns="" xmlns:a16="http://schemas.microsoft.com/office/drawing/2014/main" id="{58443745-7E8E-4C22-8667-32F0353542B2}"/>
              </a:ext>
            </a:extLst>
          </p:cNvPr>
          <p:cNvPicPr/>
          <p:nvPr/>
        </p:nvPicPr>
        <p:blipFill>
          <a:blip r:embed="rId10" cstate="print">
            <a:extLst>
              <a:ext uri="{BEBA8EAE-BF5A-486C-A8C5-ECC9F3942E4B}">
                <a14:imgProps xmlns="" xmlns:a14="http://schemas.microsoft.com/office/drawing/2010/main">
                  <a14:imgLayer r:embed="rId11">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428596" y="214290"/>
            <a:ext cx="452968" cy="566062"/>
          </a:xfrm>
          <a:prstGeom prst="rect">
            <a:avLst/>
          </a:prstGeom>
          <a:noFill/>
        </p:spPr>
      </p:pic>
      <p:pic>
        <p:nvPicPr>
          <p:cNvPr id="4098" name="Picture 2"/>
          <p:cNvPicPr>
            <a:picLocks noChangeAspect="1" noChangeArrowheads="1"/>
          </p:cNvPicPr>
          <p:nvPr/>
        </p:nvPicPr>
        <p:blipFill>
          <a:blip r:embed="rId12" cstate="print"/>
          <a:srcRect l="12500" t="14286" b="17857"/>
          <a:stretch>
            <a:fillRect/>
          </a:stretch>
        </p:blipFill>
        <p:spPr bwMode="auto">
          <a:xfrm>
            <a:off x="500034" y="1500174"/>
            <a:ext cx="2428892" cy="2071702"/>
          </a:xfrm>
          <a:prstGeom prst="rect">
            <a:avLst/>
          </a:prstGeom>
          <a:noFill/>
          <a:ln w="9525">
            <a:noFill/>
            <a:miter lim="800000"/>
            <a:headEnd/>
            <a:tailEnd/>
          </a:ln>
          <a:effectLst/>
        </p:spPr>
      </p:pic>
      <p:sp>
        <p:nvSpPr>
          <p:cNvPr id="2" name="TextBox 1"/>
          <p:cNvSpPr txBox="1"/>
          <p:nvPr/>
        </p:nvSpPr>
        <p:spPr>
          <a:xfrm>
            <a:off x="624184" y="3296408"/>
            <a:ext cx="2029723" cy="584775"/>
          </a:xfrm>
          <a:prstGeom prst="rect">
            <a:avLst/>
          </a:prstGeom>
          <a:solidFill>
            <a:schemeClr val="bg1"/>
          </a:solidFill>
        </p:spPr>
        <p:txBody>
          <a:bodyPr wrap="none" rtlCol="0">
            <a:spAutoFit/>
          </a:bodyPr>
          <a:lstStyle/>
          <a:p>
            <a:pPr algn="ctr"/>
            <a:r>
              <a:rPr lang="en-US" sz="1800" b="1" dirty="0">
                <a:solidFill>
                  <a:srgbClr val="FF0000"/>
                </a:solidFill>
                <a:latin typeface="Arial Narrow" pitchFamily="34" charset="0"/>
              </a:rPr>
              <a:t>Ashok Shivaji Methe</a:t>
            </a:r>
          </a:p>
          <a:p>
            <a:pPr algn="ctr"/>
            <a:r>
              <a:rPr lang="en-US" sz="1400" b="1" dirty="0">
                <a:latin typeface="Arial Narrow" pitchFamily="34" charset="0"/>
              </a:rPr>
              <a:t>Area </a:t>
            </a:r>
            <a:r>
              <a:rPr lang="en-US" sz="1400" b="1" dirty="0" smtClean="0">
                <a:latin typeface="Arial Narrow" pitchFamily="34" charset="0"/>
              </a:rPr>
              <a:t>: </a:t>
            </a:r>
            <a:r>
              <a:rPr lang="en-US" sz="1400" b="1" dirty="0">
                <a:latin typeface="Arial Narrow" pitchFamily="34" charset="0"/>
              </a:rPr>
              <a:t>1200 sq feet</a:t>
            </a:r>
            <a:endParaRPr lang="en-IN" sz="1400" b="1" dirty="0">
              <a:latin typeface="Arial Narrow" pitchFamily="34" charset="0"/>
            </a:endParaRPr>
          </a:p>
        </p:txBody>
      </p:sp>
    </p:spTree>
    <p:extLst>
      <p:ext uri="{BB962C8B-B14F-4D97-AF65-F5344CB8AC3E}">
        <p14:creationId xmlns="" xmlns:p14="http://schemas.microsoft.com/office/powerpoint/2010/main" val="3257842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xmlns="" val="3161351089"/>
              </p:ext>
            </p:extLst>
          </p:nvPr>
        </p:nvGraphicFramePr>
        <p:xfrm>
          <a:off x="227468" y="516652"/>
          <a:ext cx="5558978" cy="6415024"/>
        </p:xfrm>
        <a:graphic>
          <a:graphicData uri="http://schemas.openxmlformats.org/drawingml/2006/table">
            <a:tbl>
              <a:tblPr firstRow="1" firstCol="1" bandRow="1">
                <a:tableStyleId>{5C22544A-7EE6-4342-B048-85BDC9FD1C3A}</a:tableStyleId>
              </a:tblPr>
              <a:tblGrid>
                <a:gridCol w="445213"/>
                <a:gridCol w="768817"/>
                <a:gridCol w="894548"/>
                <a:gridCol w="1533510"/>
                <a:gridCol w="958445"/>
                <a:gridCol w="958445"/>
              </a:tblGrid>
              <a:tr h="355383">
                <a:tc>
                  <a:txBody>
                    <a:bodyPr/>
                    <a:lstStyle/>
                    <a:p>
                      <a:pPr marL="0" marR="0" algn="ctr">
                        <a:lnSpc>
                          <a:spcPct val="115000"/>
                        </a:lnSpc>
                        <a:spcBef>
                          <a:spcPts val="0"/>
                        </a:spcBef>
                        <a:spcAft>
                          <a:spcPts val="0"/>
                        </a:spcAft>
                      </a:pPr>
                      <a:r>
                        <a:rPr lang="en-US" sz="1100" dirty="0">
                          <a:solidFill>
                            <a:srgbClr val="002060"/>
                          </a:solidFill>
                          <a:effectLst/>
                          <a:latin typeface="Arial Narrow" pitchFamily="34" charset="0"/>
                        </a:rPr>
                        <a:t>Sr. No.</a:t>
                      </a:r>
                      <a:endParaRPr lang="en-IN" sz="1100" dirty="0">
                        <a:solidFill>
                          <a:srgbClr val="002060"/>
                        </a:solidFill>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100" dirty="0" smtClean="0">
                          <a:solidFill>
                            <a:srgbClr val="002060"/>
                          </a:solidFill>
                          <a:effectLst/>
                          <a:latin typeface="Arial Narrow" pitchFamily="34" charset="0"/>
                          <a:ea typeface="Calibri"/>
                          <a:cs typeface="Mangal"/>
                        </a:rPr>
                        <a:t>Food Groups</a:t>
                      </a:r>
                      <a:endParaRPr lang="en-IN" sz="1100" dirty="0">
                        <a:solidFill>
                          <a:srgbClr val="002060"/>
                        </a:solidFill>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100" dirty="0">
                          <a:solidFill>
                            <a:srgbClr val="002060"/>
                          </a:solidFill>
                          <a:effectLst/>
                          <a:latin typeface="Arial Narrow" pitchFamily="34" charset="0"/>
                        </a:rPr>
                        <a:t>Crop</a:t>
                      </a:r>
                      <a:endParaRPr lang="en-IN" sz="1100" dirty="0">
                        <a:solidFill>
                          <a:srgbClr val="002060"/>
                        </a:solidFill>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100" dirty="0" smtClean="0">
                          <a:solidFill>
                            <a:srgbClr val="002060"/>
                          </a:solidFill>
                          <a:effectLst/>
                          <a:latin typeface="Arial Narrow" pitchFamily="34" charset="0"/>
                        </a:rPr>
                        <a:t>Yield</a:t>
                      </a:r>
                      <a:r>
                        <a:rPr lang="en-IN" sz="1100" baseline="0" dirty="0" smtClean="0">
                          <a:solidFill>
                            <a:srgbClr val="002060"/>
                          </a:solidFill>
                          <a:effectLst/>
                          <a:latin typeface="Arial Narrow" pitchFamily="34" charset="0"/>
                        </a:rPr>
                        <a:t> </a:t>
                      </a:r>
                      <a:r>
                        <a:rPr lang="en-US" sz="1100" dirty="0" smtClean="0">
                          <a:solidFill>
                            <a:srgbClr val="002060"/>
                          </a:solidFill>
                          <a:effectLst/>
                          <a:latin typeface="Arial Narrow" pitchFamily="34" charset="0"/>
                        </a:rPr>
                        <a:t>(Kg)</a:t>
                      </a:r>
                      <a:r>
                        <a:rPr lang="en-IN" sz="1100" baseline="0" dirty="0" smtClean="0">
                          <a:solidFill>
                            <a:srgbClr val="002060"/>
                          </a:solidFill>
                          <a:effectLst/>
                          <a:latin typeface="Arial Narrow" pitchFamily="34" charset="0"/>
                        </a:rPr>
                        <a:t> </a:t>
                      </a:r>
                      <a:r>
                        <a:rPr lang="en-US" sz="1100" dirty="0" smtClean="0">
                          <a:solidFill>
                            <a:srgbClr val="002060"/>
                          </a:solidFill>
                          <a:effectLst/>
                          <a:latin typeface="Arial Narrow" pitchFamily="34" charset="0"/>
                        </a:rPr>
                        <a:t>January </a:t>
                      </a:r>
                      <a:r>
                        <a:rPr lang="en-US" sz="1100" dirty="0">
                          <a:solidFill>
                            <a:srgbClr val="002060"/>
                          </a:solidFill>
                          <a:effectLst/>
                          <a:latin typeface="Arial Narrow" pitchFamily="34" charset="0"/>
                        </a:rPr>
                        <a:t>to May 2020</a:t>
                      </a:r>
                      <a:endParaRPr lang="en-IN" sz="1100" dirty="0">
                        <a:solidFill>
                          <a:srgbClr val="002060"/>
                        </a:solidFill>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100" dirty="0" smtClean="0">
                          <a:solidFill>
                            <a:srgbClr val="002060"/>
                          </a:solidFill>
                          <a:effectLst/>
                          <a:latin typeface="Arial Narrow" pitchFamily="34" charset="0"/>
                          <a:ea typeface="Calibri"/>
                          <a:cs typeface="Mangal"/>
                        </a:rPr>
                        <a:t>Market Price (</a:t>
                      </a:r>
                      <a:r>
                        <a:rPr lang="en-US" sz="1100" dirty="0" err="1" smtClean="0">
                          <a:solidFill>
                            <a:srgbClr val="002060"/>
                          </a:solidFill>
                          <a:effectLst/>
                          <a:latin typeface="Arial Narrow" pitchFamily="34" charset="0"/>
                          <a:ea typeface="Calibri"/>
                          <a:cs typeface="Mangal"/>
                        </a:rPr>
                        <a:t>Rs</a:t>
                      </a:r>
                      <a:r>
                        <a:rPr lang="en-US" sz="1100" dirty="0" smtClean="0">
                          <a:solidFill>
                            <a:srgbClr val="002060"/>
                          </a:solidFill>
                          <a:effectLst/>
                          <a:latin typeface="Arial Narrow" pitchFamily="34" charset="0"/>
                          <a:ea typeface="Calibri"/>
                          <a:cs typeface="Mangal"/>
                        </a:rPr>
                        <a:t>.)</a:t>
                      </a:r>
                      <a:endParaRPr lang="en-IN" sz="1100" dirty="0">
                        <a:solidFill>
                          <a:srgbClr val="002060"/>
                        </a:solidFill>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IN" sz="1100" dirty="0" smtClean="0">
                          <a:solidFill>
                            <a:srgbClr val="002060"/>
                          </a:solidFill>
                          <a:effectLst/>
                          <a:latin typeface="Arial Narrow" pitchFamily="34" charset="0"/>
                          <a:ea typeface="Calibri"/>
                          <a:cs typeface="Mangal"/>
                        </a:rPr>
                        <a:t>Money Save (</a:t>
                      </a:r>
                      <a:r>
                        <a:rPr lang="en-IN" sz="1100" dirty="0" err="1" smtClean="0">
                          <a:solidFill>
                            <a:srgbClr val="002060"/>
                          </a:solidFill>
                          <a:effectLst/>
                          <a:latin typeface="Arial Narrow" pitchFamily="34" charset="0"/>
                          <a:ea typeface="Calibri"/>
                          <a:cs typeface="Mangal"/>
                        </a:rPr>
                        <a:t>Rs</a:t>
                      </a:r>
                      <a:r>
                        <a:rPr lang="en-IN" sz="1100" dirty="0" smtClean="0">
                          <a:solidFill>
                            <a:srgbClr val="002060"/>
                          </a:solidFill>
                          <a:effectLst/>
                          <a:latin typeface="Arial Narrow" pitchFamily="34" charset="0"/>
                          <a:ea typeface="Calibri"/>
                          <a:cs typeface="Mangal"/>
                        </a:rPr>
                        <a:t>.)</a:t>
                      </a:r>
                      <a:endParaRPr lang="en-IN" sz="1100" dirty="0">
                        <a:solidFill>
                          <a:srgbClr val="002060"/>
                        </a:solidFill>
                        <a:effectLst/>
                        <a:latin typeface="Arial Narrow" pitchFamily="34" charset="0"/>
                        <a:ea typeface="Calibri"/>
                        <a:cs typeface="Mangal"/>
                      </a:endParaRPr>
                    </a:p>
                  </a:txBody>
                  <a:tcPr marL="40035" marR="400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rowSpan="9">
                  <a:txBody>
                    <a:bodyPr/>
                    <a:lstStyle/>
                    <a:p>
                      <a:pPr marL="0" marR="0" algn="ctr">
                        <a:lnSpc>
                          <a:spcPct val="115000"/>
                        </a:lnSpc>
                        <a:spcBef>
                          <a:spcPts val="0"/>
                        </a:spcBef>
                        <a:spcAft>
                          <a:spcPts val="0"/>
                        </a:spcAft>
                      </a:pPr>
                      <a:r>
                        <a:rPr lang="en-US" sz="1100" b="1" dirty="0" smtClean="0">
                          <a:effectLst/>
                          <a:latin typeface="Arial Narrow" pitchFamily="34" charset="0"/>
                          <a:ea typeface="Calibri"/>
                          <a:cs typeface="Mangal"/>
                        </a:rPr>
                        <a:t>Leafy Vegetables</a:t>
                      </a:r>
                      <a:endParaRPr lang="en-IN" sz="1100" b="1"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Spinach</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rPr>
                        <a:t>23.5 (94 Judi)</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940</a:t>
                      </a:r>
                      <a:endParaRPr lang="en-IN" sz="1100" dirty="0">
                        <a:effectLst/>
                        <a:latin typeface="Arial Narrow" pitchFamily="34" charset="0"/>
                        <a:ea typeface="Calibri"/>
                        <a:cs typeface="Mangal"/>
                      </a:endParaRPr>
                    </a:p>
                  </a:txBody>
                  <a:tcPr marL="40035" marR="400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2</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Fenugreek</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rPr>
                        <a:t>26.5 (106 Judi)</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1060</a:t>
                      </a:r>
                      <a:endParaRPr lang="en-IN" sz="1100" dirty="0">
                        <a:effectLst/>
                        <a:latin typeface="Arial Narrow" pitchFamily="34" charset="0"/>
                        <a:ea typeface="Calibri"/>
                        <a:cs typeface="Mangal"/>
                      </a:endParaRPr>
                    </a:p>
                  </a:txBody>
                  <a:tcPr marL="40035" marR="40035" marT="0"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3</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err="1">
                          <a:effectLst/>
                          <a:latin typeface="Arial Narrow" pitchFamily="34" charset="0"/>
                        </a:rPr>
                        <a:t>Shepu</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rPr>
                        <a:t>15 (60 Judi)</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IN" sz="1100" dirty="0" smtClean="0">
                          <a:effectLst/>
                          <a:latin typeface="Arial Narrow" pitchFamily="34" charset="0"/>
                          <a:ea typeface="Calibri"/>
                          <a:cs typeface="Mangal"/>
                        </a:rPr>
                        <a:t>600</a:t>
                      </a:r>
                      <a:endParaRPr lang="en-IN" sz="1100" dirty="0">
                        <a:effectLst/>
                        <a:latin typeface="Arial Narrow" pitchFamily="34" charset="0"/>
                        <a:ea typeface="Calibri"/>
                        <a:cs typeface="Mangal"/>
                      </a:endParaRPr>
                    </a:p>
                  </a:txBody>
                  <a:tcPr marL="40035" marR="40035" marT="0"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4</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err="1">
                          <a:effectLst/>
                          <a:latin typeface="Arial Narrow" pitchFamily="34" charset="0"/>
                        </a:rPr>
                        <a:t>Ambadi</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rPr>
                        <a:t>24 (96 Judi)</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IN" sz="1100" dirty="0" smtClean="0">
                          <a:effectLst/>
                          <a:latin typeface="Arial Narrow" pitchFamily="34" charset="0"/>
                          <a:ea typeface="Calibri"/>
                          <a:cs typeface="Mangal"/>
                        </a:rPr>
                        <a:t>960</a:t>
                      </a:r>
                      <a:endParaRPr lang="en-IN" sz="1100" dirty="0">
                        <a:effectLst/>
                        <a:latin typeface="Arial Narrow" pitchFamily="34" charset="0"/>
                        <a:ea typeface="Calibri"/>
                        <a:cs typeface="Mangal"/>
                      </a:endParaRPr>
                    </a:p>
                  </a:txBody>
                  <a:tcPr marL="40035" marR="40035" marT="0"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5</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err="1">
                          <a:effectLst/>
                          <a:latin typeface="Arial Narrow" pitchFamily="34" charset="0"/>
                        </a:rPr>
                        <a:t>Colocasia</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rPr>
                        <a:t>13.5 (54 Judi)</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30</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IN" sz="1100" dirty="0" smtClean="0">
                          <a:effectLst/>
                          <a:latin typeface="Arial Narrow" pitchFamily="34" charset="0"/>
                          <a:ea typeface="Calibri"/>
                          <a:cs typeface="Mangal"/>
                        </a:rPr>
                        <a:t>405</a:t>
                      </a:r>
                      <a:endParaRPr lang="en-IN" sz="1100" dirty="0">
                        <a:effectLst/>
                        <a:latin typeface="Arial Narrow" pitchFamily="34" charset="0"/>
                        <a:ea typeface="Calibri"/>
                        <a:cs typeface="Mangal"/>
                      </a:endParaRPr>
                    </a:p>
                  </a:txBody>
                  <a:tcPr marL="40035" marR="40035" marT="0"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6</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Curry leaves</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6</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70</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algn="ctr"/>
                      <a:r>
                        <a:rPr lang="en-US" sz="1100" dirty="0" smtClean="0"/>
                        <a:t>420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7</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err="1">
                          <a:effectLst/>
                          <a:latin typeface="Arial Narrow" pitchFamily="34" charset="0"/>
                        </a:rPr>
                        <a:t>Ambat</a:t>
                      </a:r>
                      <a:r>
                        <a:rPr lang="en-US" sz="1100" dirty="0">
                          <a:effectLst/>
                          <a:latin typeface="Arial Narrow" pitchFamily="34" charset="0"/>
                        </a:rPr>
                        <a:t> Chukka</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11</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30</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algn="ctr"/>
                      <a:r>
                        <a:rPr lang="en-US" sz="1100" dirty="0" smtClean="0"/>
                        <a:t>330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8</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Cabbage</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8.3</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35</a:t>
                      </a:r>
                      <a:endParaRPr lang="en-IN" sz="1100" dirty="0">
                        <a:effectLst/>
                        <a:latin typeface="Arial Narrow" pitchFamily="34" charset="0"/>
                        <a:ea typeface="Calibri"/>
                        <a:cs typeface="Mangal"/>
                      </a:endParaRPr>
                    </a:p>
                  </a:txBody>
                  <a:tcPr marL="40035" marR="40035" marT="0" marB="0" anchor="ctr">
                    <a:solidFill>
                      <a:schemeClr val="accent2">
                        <a:lumMod val="40000"/>
                        <a:lumOff val="60000"/>
                      </a:schemeClr>
                    </a:solidFill>
                  </a:tcPr>
                </a:tc>
                <a:tc>
                  <a:txBody>
                    <a:bodyPr/>
                    <a:lstStyle/>
                    <a:p>
                      <a:pPr algn="ctr"/>
                      <a:r>
                        <a:rPr lang="en-US" sz="1100" dirty="0" smtClean="0"/>
                        <a:t>290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r>
              <a:tr h="355383">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9</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Drumstick leaves</a:t>
                      </a:r>
                      <a:endParaRPr lang="en-IN" sz="1100" dirty="0">
                        <a:effectLst/>
                        <a:latin typeface="Arial Narrow" pitchFamily="34" charset="0"/>
                        <a:ea typeface="Calibri"/>
                        <a:cs typeface="Mangal"/>
                      </a:endParaRPr>
                    </a:p>
                  </a:txBody>
                  <a:tcPr marL="40035" marR="40035" marT="0" marB="0" anchor="ctr">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7.5</a:t>
                      </a:r>
                      <a:endParaRPr lang="en-IN" sz="1100" dirty="0">
                        <a:effectLst/>
                        <a:latin typeface="Arial Narrow" pitchFamily="34" charset="0"/>
                        <a:ea typeface="Calibri"/>
                        <a:cs typeface="Mangal"/>
                      </a:endParaRPr>
                    </a:p>
                  </a:txBody>
                  <a:tcPr marL="40035" marR="40035" marT="0" marB="0" anchor="ctr">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20</a:t>
                      </a:r>
                      <a:endParaRPr lang="en-IN" sz="1100" dirty="0">
                        <a:effectLst/>
                        <a:latin typeface="Arial Narrow" pitchFamily="34" charset="0"/>
                        <a:ea typeface="Calibri"/>
                        <a:cs typeface="Mangal"/>
                      </a:endParaRPr>
                    </a:p>
                  </a:txBody>
                  <a:tcPr marL="40035" marR="40035" marT="0" marB="0" anchor="ctr">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100" dirty="0" smtClean="0"/>
                        <a:t>150</a:t>
                      </a:r>
                      <a:endParaRPr lang="en-IN" sz="1100" dirty="0"/>
                    </a:p>
                  </a:txBody>
                  <a:tcPr marL="40035" marR="40035"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40000"/>
                        <a:lumOff val="6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10</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rowSpan="12">
                  <a:txBody>
                    <a:bodyPr/>
                    <a:lstStyle/>
                    <a:p>
                      <a:pPr marL="0" marR="0" algn="ctr">
                        <a:lnSpc>
                          <a:spcPct val="115000"/>
                        </a:lnSpc>
                        <a:spcBef>
                          <a:spcPts val="0"/>
                        </a:spcBef>
                        <a:spcAft>
                          <a:spcPts val="0"/>
                        </a:spcAft>
                      </a:pPr>
                      <a:r>
                        <a:rPr lang="en-US" sz="1100" b="1" dirty="0" smtClean="0">
                          <a:effectLst/>
                          <a:latin typeface="Arial Narrow" pitchFamily="34" charset="0"/>
                          <a:ea typeface="Calibri"/>
                          <a:cs typeface="Mangal"/>
                        </a:rPr>
                        <a:t>Other Vegetables</a:t>
                      </a:r>
                      <a:endParaRPr lang="en-IN" sz="1100" b="1"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Tomato</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37.5</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20</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algn="ctr"/>
                      <a:r>
                        <a:rPr lang="en-US" sz="1100" dirty="0" smtClean="0"/>
                        <a:t>750</a:t>
                      </a:r>
                      <a:endParaRPr lang="en-IN" sz="1100" dirty="0"/>
                    </a:p>
                  </a:txBody>
                  <a:tcPr marL="40035" marR="400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11</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err="1">
                          <a:effectLst/>
                          <a:latin typeface="Arial Narrow" pitchFamily="34" charset="0"/>
                        </a:rPr>
                        <a:t>Brinjal</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41.5</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30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1245</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12</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smtClean="0">
                          <a:effectLst/>
                          <a:latin typeface="Arial Narrow" pitchFamily="34" charset="0"/>
                        </a:rPr>
                        <a:t>Chili</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8</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320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13</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Cauliflower</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30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30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900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15</a:t>
                      </a:r>
                      <a:r>
                        <a:rPr lang="en-US" sz="1100" dirty="0">
                          <a:effectLst/>
                          <a:latin typeface="Arial Narrow" pitchFamily="34" charset="0"/>
                        </a:rPr>
                        <a:t>4</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Okra</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a:effectLst/>
                          <a:latin typeface="Arial Narrow" pitchFamily="34" charset="0"/>
                        </a:rPr>
                        <a:t>28.5</a:t>
                      </a:r>
                      <a:endParaRPr lang="en-IN" sz="110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30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855</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16</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smtClean="0">
                          <a:effectLst/>
                          <a:latin typeface="Arial Narrow" pitchFamily="34" charset="0"/>
                        </a:rPr>
                        <a:t>Bitter gourd</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15</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600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17</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smtClean="0">
                          <a:effectLst/>
                          <a:latin typeface="Arial Narrow" pitchFamily="34" charset="0"/>
                        </a:rPr>
                        <a:t>Drumstick</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7</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60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420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18</a:t>
                      </a:r>
                      <a:r>
                        <a:rPr lang="en-US" sz="1100" dirty="0">
                          <a:effectLst/>
                          <a:latin typeface="Arial Narrow" pitchFamily="34" charset="0"/>
                        </a:rPr>
                        <a:t> </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Ridge gourd</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13.5</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540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rowSpan="2">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ea typeface="+mn-ea"/>
                          <a:cs typeface="+mn-cs"/>
                        </a:rPr>
                        <a:t>19</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smtClean="0">
                          <a:effectLst/>
                          <a:latin typeface="Arial Narrow" pitchFamily="34" charset="0"/>
                        </a:rPr>
                        <a:t>Clustered </a:t>
                      </a:r>
                      <a:r>
                        <a:rPr lang="en-US" sz="1100" dirty="0">
                          <a:effectLst/>
                          <a:latin typeface="Arial Narrow" pitchFamily="34" charset="0"/>
                        </a:rPr>
                        <a:t>bean</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mn-ea"/>
                          <a:cs typeface="+mn-cs"/>
                        </a:rPr>
                        <a:t>7</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40</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a:txBody>
                    <a:bodyPr/>
                    <a:lstStyle/>
                    <a:p>
                      <a:pPr algn="ctr"/>
                      <a:r>
                        <a:rPr lang="en-US" sz="1100" dirty="0" smtClean="0"/>
                        <a:t>280</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0">
                <a:tc vMerge="1">
                  <a:txBody>
                    <a:bodyPr/>
                    <a:lstStyle/>
                    <a:p>
                      <a:endParaRPr lang="en-IN"/>
                    </a:p>
                  </a:txBody>
                  <a:tcPr/>
                </a:tc>
                <a:tc vMerge="1">
                  <a:txBody>
                    <a:bodyPr/>
                    <a:lstStyle/>
                    <a:p>
                      <a:endParaRPr lang="en-IN"/>
                    </a:p>
                  </a:txBody>
                  <a:tcPr/>
                </a:tc>
                <a:tc rowSpan="2">
                  <a:txBody>
                    <a:bodyPr/>
                    <a:lstStyle/>
                    <a:p>
                      <a:pPr marL="0" marR="0" algn="ctr">
                        <a:lnSpc>
                          <a:spcPct val="115000"/>
                        </a:lnSpc>
                        <a:spcBef>
                          <a:spcPts val="0"/>
                        </a:spcBef>
                        <a:spcAft>
                          <a:spcPts val="0"/>
                        </a:spcAft>
                      </a:pPr>
                      <a:r>
                        <a:rPr lang="en-US" sz="1100" dirty="0" err="1">
                          <a:effectLst/>
                          <a:latin typeface="Arial Narrow" pitchFamily="34" charset="0"/>
                        </a:rPr>
                        <a:t>Knolkhol</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rowSpan="2">
                  <a:txBody>
                    <a:bodyPr/>
                    <a:lstStyle/>
                    <a:p>
                      <a:pPr marL="0" marR="0" algn="ctr">
                        <a:lnSpc>
                          <a:spcPct val="115000"/>
                        </a:lnSpc>
                        <a:spcBef>
                          <a:spcPts val="0"/>
                        </a:spcBef>
                        <a:spcAft>
                          <a:spcPts val="0"/>
                        </a:spcAft>
                      </a:pPr>
                      <a:r>
                        <a:rPr lang="en-US" sz="1100" dirty="0">
                          <a:effectLst/>
                          <a:latin typeface="Arial Narrow" pitchFamily="34" charset="0"/>
                        </a:rPr>
                        <a:t>7.5</a:t>
                      </a:r>
                      <a:endParaRPr lang="en-IN" sz="1100" dirty="0">
                        <a:effectLst/>
                        <a:latin typeface="Arial Narrow" pitchFamily="34" charset="0"/>
                        <a:ea typeface="Calibri"/>
                        <a:cs typeface="Mangal"/>
                      </a:endParaRPr>
                    </a:p>
                  </a:txBody>
                  <a:tcPr marL="40035" marR="40035" marT="0" marB="0" anchor="ctr">
                    <a:solidFill>
                      <a:schemeClr val="accent3">
                        <a:lumMod val="60000"/>
                        <a:lumOff val="40000"/>
                      </a:schemeClr>
                    </a:solidFill>
                  </a:tcPr>
                </a:tc>
                <a:tc rowSpan="2">
                  <a:txBody>
                    <a:bodyPr/>
                    <a:lstStyle/>
                    <a:p>
                      <a:pPr algn="ctr"/>
                      <a:r>
                        <a:rPr lang="en-US" sz="1100" dirty="0" smtClean="0"/>
                        <a:t>  50</a:t>
                      </a:r>
                      <a:endParaRPr lang="en-IN" sz="1100" dirty="0"/>
                    </a:p>
                  </a:txBody>
                  <a:tcPr marL="40035" marR="40035" marT="0" marB="0" anchor="ctr">
                    <a:solidFill>
                      <a:schemeClr val="accent3">
                        <a:lumMod val="60000"/>
                        <a:lumOff val="40000"/>
                      </a:schemeClr>
                    </a:solidFill>
                  </a:tcPr>
                </a:tc>
                <a:tc rowSpan="2">
                  <a:txBody>
                    <a:bodyPr/>
                    <a:lstStyle/>
                    <a:p>
                      <a:pPr algn="ctr"/>
                      <a:r>
                        <a:rPr lang="en-US" sz="1100" dirty="0" smtClean="0"/>
                        <a:t>375</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20</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21</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Pumpkin</a:t>
                      </a:r>
                      <a:endParaRPr lang="en-IN" sz="1100" dirty="0">
                        <a:effectLst/>
                        <a:latin typeface="Arial Narrow" pitchFamily="34" charset="0"/>
                        <a:ea typeface="Calibri"/>
                        <a:cs typeface="Mangal"/>
                      </a:endParaRPr>
                    </a:p>
                  </a:txBody>
                  <a:tcPr marL="40035" marR="40035" marT="0" marB="0" anchor="ctr">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16</a:t>
                      </a:r>
                      <a:endParaRPr lang="en-IN" sz="1100" dirty="0">
                        <a:effectLst/>
                        <a:latin typeface="Arial Narrow" pitchFamily="34" charset="0"/>
                        <a:ea typeface="Calibri"/>
                        <a:cs typeface="Mangal"/>
                      </a:endParaRPr>
                    </a:p>
                  </a:txBody>
                  <a:tcPr marL="40035" marR="40035" marT="0" marB="0" anchor="ctr">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20</a:t>
                      </a:r>
                      <a:endParaRPr lang="en-IN" sz="1100" dirty="0">
                        <a:effectLst/>
                        <a:latin typeface="Arial Narrow" pitchFamily="34" charset="0"/>
                        <a:ea typeface="Calibri"/>
                        <a:cs typeface="Mangal"/>
                      </a:endParaRPr>
                    </a:p>
                  </a:txBody>
                  <a:tcPr marL="40035" marR="40035" marT="0" marB="0" anchor="ctr">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1100" dirty="0" smtClean="0"/>
                        <a:t>320</a:t>
                      </a:r>
                      <a:endParaRPr lang="en-IN" sz="1100" dirty="0"/>
                    </a:p>
                  </a:txBody>
                  <a:tcPr marL="40035" marR="40035"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22</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rowSpan="4">
                  <a:txBody>
                    <a:bodyPr/>
                    <a:lstStyle/>
                    <a:p>
                      <a:pPr marL="0" marR="0" algn="ctr">
                        <a:lnSpc>
                          <a:spcPct val="115000"/>
                        </a:lnSpc>
                        <a:spcBef>
                          <a:spcPts val="0"/>
                        </a:spcBef>
                        <a:spcAft>
                          <a:spcPts val="0"/>
                        </a:spcAft>
                      </a:pPr>
                      <a:r>
                        <a:rPr lang="en-US" sz="1100" b="1" dirty="0" smtClean="0">
                          <a:effectLst/>
                          <a:latin typeface="Arial Narrow" pitchFamily="34" charset="0"/>
                          <a:ea typeface="Calibri"/>
                          <a:cs typeface="Mangal"/>
                        </a:rPr>
                        <a:t>Roots and Tubers</a:t>
                      </a:r>
                      <a:endParaRPr lang="en-IN" sz="1100" b="1"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Onion</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11</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marL="0" marR="0" algn="ctr">
                        <a:lnSpc>
                          <a:spcPct val="115000"/>
                        </a:lnSpc>
                        <a:spcBef>
                          <a:spcPts val="0"/>
                        </a:spcBef>
                        <a:spcAft>
                          <a:spcPts val="0"/>
                        </a:spcAft>
                      </a:pPr>
                      <a:r>
                        <a:rPr lang="en-US" sz="1100" dirty="0" smtClean="0">
                          <a:effectLst/>
                          <a:latin typeface="Arial Narrow" pitchFamily="34" charset="0"/>
                          <a:ea typeface="Calibri"/>
                          <a:cs typeface="Mangal"/>
                        </a:rPr>
                        <a:t>20</a:t>
                      </a:r>
                      <a:endParaRPr lang="en-IN" sz="1100" dirty="0">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algn="ctr"/>
                      <a:r>
                        <a:rPr lang="en-US" sz="1100" dirty="0" smtClean="0"/>
                        <a:t>220</a:t>
                      </a:r>
                      <a:endParaRPr lang="en-IN" sz="1100" dirty="0"/>
                    </a:p>
                  </a:txBody>
                  <a:tcPr marL="40035" marR="400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ea typeface="Calibri"/>
                          <a:cs typeface="Mangal"/>
                        </a:rPr>
                        <a:t>23</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err="1">
                          <a:effectLst/>
                          <a:latin typeface="Arial Narrow" pitchFamily="34" charset="0"/>
                        </a:rPr>
                        <a:t>Raddish</a:t>
                      </a:r>
                      <a:endParaRPr lang="en-IN" sz="1100" dirty="0">
                        <a:effectLst/>
                        <a:latin typeface="Arial Narrow" pitchFamily="34" charset="0"/>
                        <a:ea typeface="Calibri"/>
                        <a:cs typeface="Mangal"/>
                      </a:endParaRPr>
                    </a:p>
                  </a:txBody>
                  <a:tcPr marL="51448" marR="51448" marT="0" marB="0" anchor="ctr">
                    <a:solidFill>
                      <a:schemeClr val="accent6">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33.5</a:t>
                      </a:r>
                      <a:endParaRPr lang="en-IN" sz="1100" dirty="0">
                        <a:effectLst/>
                        <a:latin typeface="Arial Narrow" pitchFamily="34" charset="0"/>
                        <a:ea typeface="Calibri"/>
                        <a:cs typeface="Mangal"/>
                      </a:endParaRPr>
                    </a:p>
                  </a:txBody>
                  <a:tcPr marL="51448" marR="51448" marT="0" marB="0" anchor="ctr">
                    <a:solidFill>
                      <a:schemeClr val="accent6">
                        <a:lumMod val="60000"/>
                        <a:lumOff val="40000"/>
                      </a:schemeClr>
                    </a:solidFill>
                  </a:tcPr>
                </a:tc>
                <a:tc>
                  <a:txBody>
                    <a:bodyPr/>
                    <a:lstStyle/>
                    <a:p>
                      <a:pPr algn="ctr"/>
                      <a:r>
                        <a:rPr lang="en-US" sz="1100" dirty="0" smtClean="0">
                          <a:latin typeface="Arial Narrow" pitchFamily="34" charset="0"/>
                        </a:rPr>
                        <a:t>25</a:t>
                      </a:r>
                      <a:endParaRPr lang="en-IN" sz="1100" dirty="0">
                        <a:latin typeface="Arial Narrow" pitchFamily="34" charset="0"/>
                      </a:endParaRPr>
                    </a:p>
                  </a:txBody>
                  <a:tcPr marL="51448" marR="51448" marT="0" marB="0" anchor="ctr">
                    <a:solidFill>
                      <a:schemeClr val="accent6">
                        <a:lumMod val="60000"/>
                        <a:lumOff val="40000"/>
                      </a:schemeClr>
                    </a:solidFill>
                  </a:tcPr>
                </a:tc>
                <a:tc>
                  <a:txBody>
                    <a:bodyPr/>
                    <a:lstStyle/>
                    <a:p>
                      <a:pPr algn="ctr"/>
                      <a:r>
                        <a:rPr lang="en-US" sz="1100" dirty="0" smtClean="0"/>
                        <a:t>837</a:t>
                      </a:r>
                      <a:endParaRPr lang="en-IN" sz="1100" dirty="0"/>
                    </a:p>
                  </a:txBody>
                  <a:tcPr marL="51448" marR="51448" marT="0" marB="0" anchor="ctr">
                    <a:lnR w="12700" cap="flat" cmpd="sng" algn="ctr">
                      <a:solidFill>
                        <a:schemeClr val="tx1"/>
                      </a:solidFill>
                      <a:prstDash val="solid"/>
                      <a:round/>
                      <a:headEnd type="none" w="med" len="med"/>
                      <a:tailEnd type="none" w="med" len="med"/>
                    </a:lnR>
                    <a:solidFill>
                      <a:schemeClr val="accent6">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24</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Carrot</a:t>
                      </a:r>
                      <a:endParaRPr lang="en-IN" sz="1100" dirty="0">
                        <a:effectLst/>
                        <a:latin typeface="Arial Narrow" pitchFamily="34" charset="0"/>
                        <a:ea typeface="Calibri"/>
                        <a:cs typeface="Mangal"/>
                      </a:endParaRPr>
                    </a:p>
                  </a:txBody>
                  <a:tcPr marL="51448" marR="51448" marT="0" marB="0" anchor="ctr">
                    <a:solidFill>
                      <a:schemeClr val="accent6">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8</a:t>
                      </a:r>
                      <a:endParaRPr lang="en-IN" sz="1100" dirty="0">
                        <a:effectLst/>
                        <a:latin typeface="Arial Narrow" pitchFamily="34" charset="0"/>
                        <a:ea typeface="Calibri"/>
                        <a:cs typeface="Mangal"/>
                      </a:endParaRPr>
                    </a:p>
                  </a:txBody>
                  <a:tcPr marL="51448" marR="51448" marT="0" marB="0" anchor="ctr">
                    <a:solidFill>
                      <a:schemeClr val="accent6">
                        <a:lumMod val="60000"/>
                        <a:lumOff val="40000"/>
                      </a:schemeClr>
                    </a:solidFill>
                  </a:tcPr>
                </a:tc>
                <a:tc>
                  <a:txBody>
                    <a:bodyPr/>
                    <a:lstStyle/>
                    <a:p>
                      <a:pPr algn="ctr"/>
                      <a:r>
                        <a:rPr lang="en-US" sz="1100" dirty="0" smtClean="0">
                          <a:latin typeface="Arial Narrow" pitchFamily="34" charset="0"/>
                        </a:rPr>
                        <a:t>40</a:t>
                      </a:r>
                      <a:endParaRPr lang="en-IN" sz="1100" dirty="0">
                        <a:latin typeface="Arial Narrow" pitchFamily="34" charset="0"/>
                      </a:endParaRPr>
                    </a:p>
                  </a:txBody>
                  <a:tcPr marL="51448" marR="51448" marT="0" marB="0" anchor="ctr">
                    <a:solidFill>
                      <a:schemeClr val="accent6">
                        <a:lumMod val="60000"/>
                        <a:lumOff val="40000"/>
                      </a:schemeClr>
                    </a:solidFill>
                  </a:tcPr>
                </a:tc>
                <a:tc>
                  <a:txBody>
                    <a:bodyPr/>
                    <a:lstStyle/>
                    <a:p>
                      <a:pPr algn="ctr"/>
                      <a:r>
                        <a:rPr lang="en-US" sz="1100" dirty="0" smtClean="0"/>
                        <a:t>320</a:t>
                      </a:r>
                      <a:endParaRPr lang="en-IN" sz="1100" dirty="0"/>
                    </a:p>
                  </a:txBody>
                  <a:tcPr marL="51448" marR="51448" marT="0" marB="0" anchor="ctr">
                    <a:lnR w="12700" cap="flat" cmpd="sng" algn="ctr">
                      <a:solidFill>
                        <a:schemeClr val="tx1"/>
                      </a:solidFill>
                      <a:prstDash val="solid"/>
                      <a:round/>
                      <a:headEnd type="none" w="med" len="med"/>
                      <a:tailEnd type="none" w="med" len="med"/>
                    </a:lnR>
                    <a:solidFill>
                      <a:schemeClr val="accent6">
                        <a:lumMod val="60000"/>
                        <a:lumOff val="40000"/>
                      </a:schemeClr>
                    </a:solidFill>
                  </a:tcPr>
                </a:tc>
              </a:tr>
              <a:tr h="177691">
                <a:tc>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25</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Beetroot</a:t>
                      </a:r>
                      <a:endParaRPr lang="en-IN" sz="1100" dirty="0">
                        <a:effectLst/>
                        <a:latin typeface="Arial Narrow" pitchFamily="34" charset="0"/>
                        <a:ea typeface="Calibri"/>
                        <a:cs typeface="Mangal"/>
                      </a:endParaRPr>
                    </a:p>
                  </a:txBody>
                  <a:tcPr marL="51448" marR="51448" marT="0" marB="0" anchor="ctr">
                    <a:solidFill>
                      <a:schemeClr val="accent6">
                        <a:lumMod val="60000"/>
                        <a:lumOff val="40000"/>
                      </a:schemeClr>
                    </a:solidFill>
                  </a:tcPr>
                </a:tc>
                <a:tc>
                  <a:txBody>
                    <a:bodyPr/>
                    <a:lstStyle/>
                    <a:p>
                      <a:pPr marL="0" marR="0" algn="ctr">
                        <a:lnSpc>
                          <a:spcPct val="115000"/>
                        </a:lnSpc>
                        <a:spcBef>
                          <a:spcPts val="0"/>
                        </a:spcBef>
                        <a:spcAft>
                          <a:spcPts val="0"/>
                        </a:spcAft>
                      </a:pPr>
                      <a:r>
                        <a:rPr lang="en-US" sz="1100" dirty="0">
                          <a:effectLst/>
                          <a:latin typeface="Arial Narrow" pitchFamily="34" charset="0"/>
                        </a:rPr>
                        <a:t>22.5</a:t>
                      </a:r>
                      <a:endParaRPr lang="en-IN" sz="1100" dirty="0">
                        <a:effectLst/>
                        <a:latin typeface="Arial Narrow" pitchFamily="34" charset="0"/>
                        <a:ea typeface="Calibri"/>
                        <a:cs typeface="Mangal"/>
                      </a:endParaRPr>
                    </a:p>
                  </a:txBody>
                  <a:tcPr marL="51448" marR="51448" marT="0" marB="0" anchor="ctr">
                    <a:solidFill>
                      <a:schemeClr val="accent6">
                        <a:lumMod val="60000"/>
                        <a:lumOff val="40000"/>
                      </a:schemeClr>
                    </a:solidFill>
                  </a:tcPr>
                </a:tc>
                <a:tc>
                  <a:txBody>
                    <a:bodyPr/>
                    <a:lstStyle/>
                    <a:p>
                      <a:pPr algn="ctr"/>
                      <a:r>
                        <a:rPr lang="en-US" sz="1100" dirty="0" smtClean="0">
                          <a:latin typeface="Arial Narrow" pitchFamily="34" charset="0"/>
                        </a:rPr>
                        <a:t>40</a:t>
                      </a:r>
                      <a:endParaRPr lang="en-IN" sz="1100" dirty="0">
                        <a:latin typeface="Arial Narrow" pitchFamily="34" charset="0"/>
                      </a:endParaRPr>
                    </a:p>
                  </a:txBody>
                  <a:tcPr marL="51448" marR="51448" marT="0" marB="0" anchor="ctr">
                    <a:solidFill>
                      <a:schemeClr val="accent6">
                        <a:lumMod val="60000"/>
                        <a:lumOff val="40000"/>
                      </a:schemeClr>
                    </a:solidFill>
                  </a:tcPr>
                </a:tc>
                <a:tc>
                  <a:txBody>
                    <a:bodyPr/>
                    <a:lstStyle/>
                    <a:p>
                      <a:pPr algn="ctr"/>
                      <a:r>
                        <a:rPr lang="en-US" sz="1100" dirty="0" smtClean="0"/>
                        <a:t>900</a:t>
                      </a:r>
                      <a:endParaRPr lang="en-IN" sz="1100" dirty="0"/>
                    </a:p>
                  </a:txBody>
                  <a:tcPr marL="51448" marR="51448" marT="0" marB="0" anchor="ctr">
                    <a:lnR w="12700" cap="flat" cmpd="sng" algn="ctr">
                      <a:solidFill>
                        <a:schemeClr val="tx1"/>
                      </a:solidFill>
                      <a:prstDash val="solid"/>
                      <a:round/>
                      <a:headEnd type="none" w="med" len="med"/>
                      <a:tailEnd type="none" w="med" len="med"/>
                    </a:lnR>
                    <a:solidFill>
                      <a:schemeClr val="accent6">
                        <a:lumMod val="60000"/>
                        <a:lumOff val="40000"/>
                      </a:schemeClr>
                    </a:solidFill>
                  </a:tcPr>
                </a:tc>
              </a:tr>
              <a:tr h="154514">
                <a:tc rowSpan="2">
                  <a:txBody>
                    <a:bodyPr/>
                    <a:lstStyle/>
                    <a:p>
                      <a:pPr marL="0" marR="0" lvl="0" indent="0" algn="ctr">
                        <a:lnSpc>
                          <a:spcPct val="115000"/>
                        </a:lnSpc>
                        <a:spcBef>
                          <a:spcPts val="0"/>
                        </a:spcBef>
                        <a:spcAft>
                          <a:spcPts val="0"/>
                        </a:spcAft>
                        <a:buFont typeface="+mj-lt"/>
                        <a:buNone/>
                      </a:pPr>
                      <a:r>
                        <a:rPr lang="en-US" sz="1100" dirty="0" smtClean="0">
                          <a:effectLst/>
                          <a:latin typeface="Arial Narrow" pitchFamily="34" charset="0"/>
                        </a:rPr>
                        <a:t>26</a:t>
                      </a: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rowSpan="6">
                  <a:txBody>
                    <a:bodyPr/>
                    <a:lstStyle/>
                    <a:p>
                      <a:pPr marL="0" marR="0" algn="ctr">
                        <a:lnSpc>
                          <a:spcPct val="115000"/>
                        </a:lnSpc>
                        <a:spcBef>
                          <a:spcPts val="0"/>
                        </a:spcBef>
                        <a:spcAft>
                          <a:spcPts val="0"/>
                        </a:spcAft>
                      </a:pPr>
                      <a:r>
                        <a:rPr lang="en-US" sz="1100" b="1" dirty="0" smtClean="0">
                          <a:effectLst/>
                          <a:latin typeface="Arial Narrow" pitchFamily="34" charset="0"/>
                          <a:ea typeface="Calibri"/>
                          <a:cs typeface="Mangal"/>
                        </a:rPr>
                        <a:t>Fruits</a:t>
                      </a:r>
                      <a:endParaRPr lang="en-IN" sz="1100" b="1"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100" dirty="0" smtClean="0">
                          <a:latin typeface="Arial Narrow" pitchFamily="34" charset="0"/>
                        </a:rPr>
                        <a:t>Mango</a:t>
                      </a:r>
                      <a:endParaRPr lang="en-IN" sz="1100" dirty="0">
                        <a:latin typeface="Arial Narrow" pitchFamily="34" charset="0"/>
                      </a:endParaRPr>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1">
                        <a:lumMod val="60000"/>
                        <a:lumOff val="40000"/>
                      </a:schemeClr>
                    </a:solidFill>
                  </a:tcPr>
                </a:tc>
              </a:tr>
              <a:tr h="154514">
                <a:tc vMerge="1">
                  <a:txBody>
                    <a:bodyPr/>
                    <a:lstStyle/>
                    <a:p>
                      <a:endParaRPr lang="en-IN"/>
                    </a:p>
                  </a:txBody>
                  <a:tcPr/>
                </a:tc>
                <a:tc vMerge="1">
                  <a:txBody>
                    <a:bodyPr/>
                    <a:lstStyle/>
                    <a:p>
                      <a:endParaRPr lang="en-IN"/>
                    </a:p>
                  </a:txBody>
                  <a:tcPr/>
                </a:tc>
                <a:tc rowSpan="2">
                  <a:txBody>
                    <a:bodyPr/>
                    <a:lstStyle/>
                    <a:p>
                      <a:pPr marL="0" marR="0" algn="ctr">
                        <a:lnSpc>
                          <a:spcPct val="115000"/>
                        </a:lnSpc>
                        <a:spcBef>
                          <a:spcPts val="0"/>
                        </a:spcBef>
                        <a:spcAft>
                          <a:spcPts val="0"/>
                        </a:spcAft>
                      </a:pPr>
                      <a:r>
                        <a:rPr lang="en-US" sz="1100" dirty="0">
                          <a:effectLst/>
                          <a:latin typeface="Arial Narrow" pitchFamily="34" charset="0"/>
                        </a:rPr>
                        <a:t>Papaya</a:t>
                      </a:r>
                      <a:endParaRPr lang="en-IN" sz="1100" dirty="0">
                        <a:effectLst/>
                        <a:latin typeface="Arial Narrow" pitchFamily="34" charset="0"/>
                        <a:ea typeface="Calibri"/>
                        <a:cs typeface="Mangal"/>
                      </a:endParaRPr>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1">
                        <a:lumMod val="60000"/>
                        <a:lumOff val="40000"/>
                      </a:schemeClr>
                    </a:solidFill>
                  </a:tcPr>
                </a:tc>
              </a:tr>
              <a:tr h="0">
                <a:tc rowSpan="2">
                  <a:txBody>
                    <a:bodyPr/>
                    <a:lstStyle/>
                    <a:p>
                      <a:pPr algn="ctr"/>
                      <a:r>
                        <a:rPr lang="en-US" sz="1100" dirty="0" smtClean="0"/>
                        <a:t>27</a:t>
                      </a:r>
                      <a:endParaRPr lang="en-IN" sz="1100" dirty="0"/>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solidFill>
                      <a:schemeClr val="accent1">
                        <a:lumMod val="60000"/>
                        <a:lumOff val="40000"/>
                      </a:schemeClr>
                    </a:solidFill>
                  </a:tcPr>
                </a:tc>
                <a:tc rowSpan="2">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rowSpan="2">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rowSpan="2">
                  <a:txBody>
                    <a:bodyPr/>
                    <a:lstStyle/>
                    <a:p>
                      <a:pPr algn="ctr"/>
                      <a:r>
                        <a:rPr lang="en-IN" sz="1100" dirty="0" smtClean="0"/>
                        <a:t>                -</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1">
                        <a:lumMod val="60000"/>
                        <a:lumOff val="40000"/>
                      </a:schemeClr>
                    </a:solidFill>
                  </a:tcPr>
                </a:tc>
              </a:tr>
              <a:tr h="177691">
                <a:tc vMerge="1">
                  <a:txBody>
                    <a:bodyPr/>
                    <a:lstStyle/>
                    <a:p>
                      <a:endParaRPr lang="en-IN"/>
                    </a:p>
                  </a:txBody>
                  <a:tcPr/>
                </a:tc>
                <a:tc vMerge="1">
                  <a:txBody>
                    <a:bodyPr/>
                    <a:lstStyle/>
                    <a:p>
                      <a:endParaRPr lang="en-IN"/>
                    </a:p>
                  </a:txBody>
                  <a:tcPr/>
                </a:tc>
                <a:tc>
                  <a:txBody>
                    <a:bodyPr/>
                    <a:lstStyle/>
                    <a:p>
                      <a:pPr marL="0" marR="0" algn="ctr">
                        <a:lnSpc>
                          <a:spcPct val="115000"/>
                        </a:lnSpc>
                        <a:spcBef>
                          <a:spcPts val="0"/>
                        </a:spcBef>
                        <a:spcAft>
                          <a:spcPts val="0"/>
                        </a:spcAft>
                      </a:pPr>
                      <a:r>
                        <a:rPr lang="en-IN" sz="1100" dirty="0" smtClean="0">
                          <a:effectLst/>
                          <a:latin typeface="Arial Narrow" pitchFamily="34" charset="0"/>
                          <a:ea typeface="Calibri"/>
                          <a:cs typeface="Mangal"/>
                        </a:rPr>
                        <a:t>Jackfruit</a:t>
                      </a:r>
                      <a:endParaRPr lang="en-IN" sz="1100" dirty="0">
                        <a:effectLst/>
                        <a:latin typeface="Arial Narrow" pitchFamily="34" charset="0"/>
                        <a:ea typeface="Calibri"/>
                        <a:cs typeface="Mangal"/>
                      </a:endParaRPr>
                    </a:p>
                  </a:txBody>
                  <a:tcPr marL="40035" marR="40035" marT="0" marB="0" anchor="ctr">
                    <a:solidFill>
                      <a:schemeClr val="accent1">
                        <a:lumMod val="60000"/>
                        <a:lumOff val="40000"/>
                      </a:schemeClr>
                    </a:solidFill>
                  </a:tcPr>
                </a:tc>
                <a:tc vMerge="1">
                  <a:txBody>
                    <a:bodyPr/>
                    <a:lstStyle/>
                    <a:p>
                      <a:endParaRPr lang="en-IN"/>
                    </a:p>
                  </a:txBody>
                  <a:tcPr/>
                </a:tc>
                <a:tc vMerge="1">
                  <a:txBody>
                    <a:bodyPr/>
                    <a:lstStyle/>
                    <a:p>
                      <a:endParaRPr lang="en-IN"/>
                    </a:p>
                  </a:txBody>
                  <a:tcPr/>
                </a:tc>
                <a:tc vMerge="1">
                  <a:txBody>
                    <a:bodyPr/>
                    <a:lstStyle/>
                    <a:p>
                      <a:endParaRPr lang="en-IN"/>
                    </a:p>
                  </a:txBody>
                  <a:tcPr/>
                </a:tc>
              </a:tr>
              <a:tr h="177691">
                <a:tc>
                  <a:txBody>
                    <a:bodyPr/>
                    <a:lstStyle/>
                    <a:p>
                      <a:pPr algn="ctr"/>
                      <a:r>
                        <a:rPr lang="en-US" sz="1100" dirty="0" smtClean="0"/>
                        <a:t>28</a:t>
                      </a:r>
                      <a:endParaRPr lang="en-IN" sz="1100" dirty="0"/>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Guava</a:t>
                      </a:r>
                      <a:endParaRPr lang="en-IN" sz="1100" dirty="0">
                        <a:effectLst/>
                        <a:latin typeface="Arial Narrow" pitchFamily="34" charset="0"/>
                        <a:ea typeface="Calibri"/>
                        <a:cs typeface="Mangal"/>
                      </a:endParaRPr>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lnR w="12700" cap="flat" cmpd="sng" algn="ctr">
                      <a:solidFill>
                        <a:schemeClr val="tx1"/>
                      </a:solidFill>
                      <a:prstDash val="solid"/>
                      <a:round/>
                      <a:headEnd type="none" w="med" len="med"/>
                      <a:tailEnd type="none" w="med" len="med"/>
                    </a:lnR>
                    <a:solidFill>
                      <a:schemeClr val="accent1">
                        <a:lumMod val="60000"/>
                        <a:lumOff val="40000"/>
                      </a:schemeClr>
                    </a:solidFill>
                  </a:tcPr>
                </a:tc>
              </a:tr>
              <a:tr h="177691">
                <a:tc>
                  <a:txBody>
                    <a:bodyPr/>
                    <a:lstStyle/>
                    <a:p>
                      <a:pPr algn="ctr"/>
                      <a:r>
                        <a:rPr lang="en-US" sz="1100" dirty="0" smtClean="0"/>
                        <a:t>29</a:t>
                      </a:r>
                      <a:endParaRPr lang="en-IN" sz="1100" dirty="0"/>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vMerge="1">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53366" marR="53366" marT="0" marB="0"/>
                </a:tc>
                <a:tc>
                  <a:txBody>
                    <a:bodyPr/>
                    <a:lstStyle/>
                    <a:p>
                      <a:pPr marL="0" marR="0" algn="ctr">
                        <a:lnSpc>
                          <a:spcPct val="115000"/>
                        </a:lnSpc>
                        <a:spcBef>
                          <a:spcPts val="0"/>
                        </a:spcBef>
                        <a:spcAft>
                          <a:spcPts val="0"/>
                        </a:spcAft>
                      </a:pPr>
                      <a:r>
                        <a:rPr lang="en-US" sz="1100" dirty="0">
                          <a:effectLst/>
                          <a:latin typeface="Arial Narrow" pitchFamily="34" charset="0"/>
                        </a:rPr>
                        <a:t>Lemon</a:t>
                      </a:r>
                      <a:endParaRPr lang="en-IN" sz="1100" dirty="0">
                        <a:effectLst/>
                        <a:latin typeface="Arial Narrow" pitchFamily="34" charset="0"/>
                        <a:ea typeface="Calibri"/>
                        <a:cs typeface="Mangal"/>
                      </a:endParaRPr>
                    </a:p>
                  </a:txBody>
                  <a:tcPr marL="40035" marR="40035" marT="0" marB="0" anchor="ct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IN" sz="1100" dirty="0" smtClean="0"/>
                        <a:t>                -</a:t>
                      </a:r>
                      <a:endParaRPr lang="en-IN" sz="1100" dirty="0"/>
                    </a:p>
                  </a:txBody>
                  <a:tcPr marL="40035" marR="40035"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r>
              <a:tr h="226153">
                <a:tc>
                  <a:txBody>
                    <a:bodyPr/>
                    <a:lstStyle/>
                    <a:p>
                      <a:pPr marL="0" marR="0" lvl="0" indent="0" algn="ctr">
                        <a:lnSpc>
                          <a:spcPct val="115000"/>
                        </a:lnSpc>
                        <a:spcBef>
                          <a:spcPts val="0"/>
                        </a:spcBef>
                        <a:spcAft>
                          <a:spcPts val="0"/>
                        </a:spcAft>
                        <a:buFont typeface="+mj-lt"/>
                        <a:buNone/>
                      </a:pP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15000"/>
                        </a:lnSpc>
                        <a:spcBef>
                          <a:spcPts val="0"/>
                        </a:spcBef>
                        <a:spcAft>
                          <a:spcPts val="0"/>
                        </a:spcAft>
                      </a:pPr>
                      <a:endParaRPr lang="en-IN" sz="1100" dirty="0">
                        <a:effectLst/>
                        <a:latin typeface="Arial Narrow" pitchFamily="34" charset="0"/>
                        <a:ea typeface="Calibri"/>
                        <a:cs typeface="Mangal"/>
                      </a:endParaRPr>
                    </a:p>
                  </a:txBody>
                  <a:tcPr marL="40035" marR="400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2060"/>
                    </a:solidFill>
                  </a:tcPr>
                </a:tc>
                <a:tc>
                  <a:txBody>
                    <a:bodyPr/>
                    <a:lstStyle/>
                    <a:p>
                      <a:pPr marL="0" marR="0" algn="ctr">
                        <a:lnSpc>
                          <a:spcPct val="115000"/>
                        </a:lnSpc>
                        <a:spcBef>
                          <a:spcPts val="0"/>
                        </a:spcBef>
                        <a:spcAft>
                          <a:spcPts val="0"/>
                        </a:spcAft>
                      </a:pPr>
                      <a:endParaRPr lang="en-IN" sz="1100" b="1" dirty="0">
                        <a:solidFill>
                          <a:srgbClr val="FF0000"/>
                        </a:solidFill>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rgbClr val="002060"/>
                    </a:solidFill>
                  </a:tcPr>
                </a:tc>
                <a:tc>
                  <a:txBody>
                    <a:bodyPr/>
                    <a:lstStyle/>
                    <a:p>
                      <a:pPr marL="0" marR="0" algn="ctr">
                        <a:lnSpc>
                          <a:spcPct val="115000"/>
                        </a:lnSpc>
                        <a:spcBef>
                          <a:spcPts val="0"/>
                        </a:spcBef>
                        <a:spcAft>
                          <a:spcPts val="0"/>
                        </a:spcAft>
                      </a:pPr>
                      <a:r>
                        <a:rPr lang="en-IN" sz="1400" b="1" dirty="0" smtClean="0">
                          <a:solidFill>
                            <a:srgbClr val="FFFF00"/>
                          </a:solidFill>
                          <a:effectLst/>
                          <a:latin typeface="Arial Narrow" pitchFamily="34" charset="0"/>
                          <a:ea typeface="Calibri"/>
                          <a:cs typeface="Mangal"/>
                        </a:rPr>
                        <a:t>Total</a:t>
                      </a:r>
                      <a:endParaRPr lang="en-IN" sz="1400" b="1" dirty="0">
                        <a:solidFill>
                          <a:srgbClr val="FFFF00"/>
                        </a:solidFill>
                        <a:effectLst/>
                        <a:latin typeface="Arial Narrow" pitchFamily="34" charset="0"/>
                        <a:ea typeface="Calibri"/>
                        <a:cs typeface="Mangal"/>
                      </a:endParaRPr>
                    </a:p>
                  </a:txBody>
                  <a:tcPr marL="40035" marR="40035" marT="0" marB="0" anchor="ctr">
                    <a:lnT w="12700" cap="flat" cmpd="sng" algn="ctr">
                      <a:solidFill>
                        <a:schemeClr val="tx1"/>
                      </a:solidFill>
                      <a:prstDash val="solid"/>
                      <a:round/>
                      <a:headEnd type="none" w="med" len="med"/>
                      <a:tailEnd type="none" w="med" len="med"/>
                    </a:lnT>
                    <a:solidFill>
                      <a:srgbClr val="002060"/>
                    </a:solidFill>
                  </a:tcPr>
                </a:tc>
                <a:tc>
                  <a:txBody>
                    <a:bodyPr/>
                    <a:lstStyle/>
                    <a:p>
                      <a:pPr algn="ctr" fontAlgn="b"/>
                      <a:endParaRPr lang="en-IN" sz="1100" b="1" i="0" u="none" strike="noStrike" dirty="0">
                        <a:solidFill>
                          <a:srgbClr val="FF0000"/>
                        </a:solidFill>
                        <a:effectLst/>
                        <a:latin typeface="Arial Narrow" pitchFamily="34" charset="0"/>
                      </a:endParaRPr>
                    </a:p>
                  </a:txBody>
                  <a:tcPr marL="7146" marR="7146" marT="9525" marB="0" anchor="ctr">
                    <a:lnT w="12700" cap="flat" cmpd="sng" algn="ctr">
                      <a:solidFill>
                        <a:schemeClr val="tx1"/>
                      </a:solidFill>
                      <a:prstDash val="solid"/>
                      <a:round/>
                      <a:headEnd type="none" w="med" len="med"/>
                      <a:tailEnd type="none" w="med" len="med"/>
                    </a:lnT>
                    <a:solidFill>
                      <a:srgbClr val="002060"/>
                    </a:solidFill>
                  </a:tcPr>
                </a:tc>
                <a:tc>
                  <a:txBody>
                    <a:bodyPr/>
                    <a:lstStyle/>
                    <a:p>
                      <a:pPr algn="ctr" fontAlgn="b"/>
                      <a:r>
                        <a:rPr lang="en-IN" sz="1400" b="1" i="0" u="none" strike="noStrike" dirty="0" smtClean="0">
                          <a:solidFill>
                            <a:srgbClr val="FFFF00"/>
                          </a:solidFill>
                          <a:effectLst/>
                          <a:latin typeface="Calibri"/>
                        </a:rPr>
                        <a:t>14037</a:t>
                      </a:r>
                      <a:endParaRPr lang="en-IN" sz="1400" b="1" i="0" u="none" strike="noStrike" dirty="0">
                        <a:solidFill>
                          <a:srgbClr val="FFFF00"/>
                        </a:solidFill>
                        <a:effectLst/>
                        <a:latin typeface="Calibri"/>
                      </a:endParaRPr>
                    </a:p>
                  </a:txBody>
                  <a:tcPr marL="7146" marR="7146" marT="9525" marB="0" anchor="ctr">
                    <a:lnT w="12700" cap="flat" cmpd="sng" algn="ctr">
                      <a:solidFill>
                        <a:schemeClr val="tx1"/>
                      </a:solidFill>
                      <a:prstDash val="solid"/>
                      <a:round/>
                      <a:headEnd type="none" w="med" len="med"/>
                      <a:tailEnd type="none" w="med" len="med"/>
                    </a:lnT>
                    <a:solidFill>
                      <a:srgbClr val="002060"/>
                    </a:solidFill>
                  </a:tcPr>
                </a:tc>
              </a:tr>
            </a:tbl>
          </a:graphicData>
        </a:graphic>
      </p:graphicFrame>
      <p:sp>
        <p:nvSpPr>
          <p:cNvPr id="6" name="Title 1"/>
          <p:cNvSpPr>
            <a:spLocks noGrp="1"/>
          </p:cNvSpPr>
          <p:nvPr>
            <p:ph type="title"/>
          </p:nvPr>
        </p:nvSpPr>
        <p:spPr>
          <a:xfrm>
            <a:off x="1500166" y="0"/>
            <a:ext cx="6487672" cy="457200"/>
          </a:xfrm>
          <a:solidFill>
            <a:srgbClr val="003300"/>
          </a:solidFill>
        </p:spPr>
        <p:txBody>
          <a:bodyPr>
            <a:noAutofit/>
          </a:bodyPr>
          <a:lstStyle/>
          <a:p>
            <a:r>
              <a:rPr lang="en-IN" sz="2000" b="1" dirty="0" smtClean="0">
                <a:solidFill>
                  <a:srgbClr val="FFFF00"/>
                </a:solidFill>
              </a:rPr>
              <a:t>Money saved on Fruits and Vegetable (January to May 2020)</a:t>
            </a:r>
            <a:endParaRPr lang="en-IN" sz="2000" b="1" dirty="0">
              <a:solidFill>
                <a:srgbClr val="FFFF00"/>
              </a:solidFill>
            </a:endParaRPr>
          </a:p>
        </p:txBody>
      </p:sp>
      <p:sp>
        <p:nvSpPr>
          <p:cNvPr id="7" name="Rounded Rectangular Callout 6"/>
          <p:cNvSpPr/>
          <p:nvPr/>
        </p:nvSpPr>
        <p:spPr>
          <a:xfrm>
            <a:off x="5929322" y="842938"/>
            <a:ext cx="2928958" cy="1657368"/>
          </a:xfrm>
          <a:prstGeom prst="wedgeRoundRectCallout">
            <a:avLst>
              <a:gd name="adj1" fmla="val -31369"/>
              <a:gd name="adj2" fmla="val 99895"/>
              <a:gd name="adj3" fmla="val 16667"/>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bg1"/>
                </a:solidFill>
                <a:latin typeface="Arial Narrow" pitchFamily="34" charset="0"/>
              </a:rPr>
              <a:t>Shri</a:t>
            </a:r>
            <a:r>
              <a:rPr lang="en-US" b="1" dirty="0" smtClean="0">
                <a:solidFill>
                  <a:schemeClr val="bg1"/>
                </a:solidFill>
                <a:latin typeface="Arial Narrow" pitchFamily="34" charset="0"/>
              </a:rPr>
              <a:t>. </a:t>
            </a:r>
            <a:r>
              <a:rPr lang="en-US" b="1" dirty="0" err="1" smtClean="0">
                <a:solidFill>
                  <a:schemeClr val="bg1"/>
                </a:solidFill>
                <a:latin typeface="Arial Narrow" pitchFamily="34" charset="0"/>
              </a:rPr>
              <a:t>Vinayak</a:t>
            </a:r>
            <a:r>
              <a:rPr lang="en-US" b="1" dirty="0" smtClean="0">
                <a:solidFill>
                  <a:schemeClr val="bg1"/>
                </a:solidFill>
                <a:latin typeface="Arial Narrow" pitchFamily="34" charset="0"/>
              </a:rPr>
              <a:t> </a:t>
            </a:r>
            <a:r>
              <a:rPr lang="en-US" b="1" dirty="0" err="1">
                <a:solidFill>
                  <a:schemeClr val="bg1"/>
                </a:solidFill>
                <a:latin typeface="Arial Narrow" pitchFamily="34" charset="0"/>
              </a:rPr>
              <a:t>Jaijairam</a:t>
            </a:r>
            <a:r>
              <a:rPr lang="en-US" b="1" dirty="0">
                <a:solidFill>
                  <a:schemeClr val="bg1"/>
                </a:solidFill>
                <a:latin typeface="Arial Narrow" pitchFamily="34" charset="0"/>
              </a:rPr>
              <a:t> </a:t>
            </a:r>
            <a:r>
              <a:rPr lang="en-US" b="1" dirty="0" err="1">
                <a:solidFill>
                  <a:schemeClr val="bg1"/>
                </a:solidFill>
                <a:latin typeface="Arial Narrow" pitchFamily="34" charset="0"/>
              </a:rPr>
              <a:t>Shinde</a:t>
            </a:r>
            <a:endParaRPr lang="en-US" b="1" dirty="0">
              <a:solidFill>
                <a:schemeClr val="bg1"/>
              </a:solidFill>
              <a:latin typeface="Arial Narrow" pitchFamily="34" charset="0"/>
            </a:endParaRPr>
          </a:p>
          <a:p>
            <a:pPr algn="ctr"/>
            <a:r>
              <a:rPr lang="en-US" sz="1600" b="1" dirty="0">
                <a:solidFill>
                  <a:srgbClr val="FFFF00"/>
                </a:solidFill>
                <a:latin typeface="Arial Narrow" pitchFamily="34" charset="0"/>
              </a:rPr>
              <a:t>Area under </a:t>
            </a:r>
            <a:r>
              <a:rPr lang="en-US" sz="1600" b="1" dirty="0" smtClean="0">
                <a:latin typeface="Arial Narrow" pitchFamily="34" charset="0"/>
              </a:rPr>
              <a:t> Nutrition Garden:</a:t>
            </a:r>
          </a:p>
          <a:p>
            <a:pPr algn="ctr"/>
            <a:r>
              <a:rPr lang="en-US" sz="1600" b="1" dirty="0" smtClean="0">
                <a:latin typeface="Arial Narrow" pitchFamily="34" charset="0"/>
              </a:rPr>
              <a:t> 1 R (1089 </a:t>
            </a:r>
            <a:r>
              <a:rPr lang="en-US" sz="1600" b="1" dirty="0" err="1" smtClean="0">
                <a:latin typeface="Arial Narrow" pitchFamily="34" charset="0"/>
              </a:rPr>
              <a:t>Sq.Feet</a:t>
            </a:r>
            <a:r>
              <a:rPr lang="en-US" sz="1600" b="1" dirty="0" smtClean="0">
                <a:latin typeface="Arial Narrow" pitchFamily="34" charset="0"/>
              </a:rPr>
              <a:t>)</a:t>
            </a:r>
          </a:p>
          <a:p>
            <a:pPr algn="ctr"/>
            <a:r>
              <a:rPr lang="en-US" sz="1600" b="1" dirty="0" smtClean="0">
                <a:solidFill>
                  <a:srgbClr val="FFFF00"/>
                </a:solidFill>
                <a:latin typeface="Arial Narrow" pitchFamily="34" charset="0"/>
              </a:rPr>
              <a:t>Number of Family Members: </a:t>
            </a:r>
            <a:r>
              <a:rPr lang="en-US" sz="1600" b="1" dirty="0" smtClean="0">
                <a:solidFill>
                  <a:schemeClr val="bg1"/>
                </a:solidFill>
                <a:latin typeface="Arial Narrow" pitchFamily="34" charset="0"/>
              </a:rPr>
              <a:t>05</a:t>
            </a:r>
            <a:endParaRPr lang="en-IN" sz="1600" b="1" dirty="0">
              <a:solidFill>
                <a:schemeClr val="bg1"/>
              </a:solidFill>
              <a:latin typeface="Arial Narrow" pitchFamily="34" charset="0"/>
            </a:endParaRPr>
          </a:p>
        </p:txBody>
      </p:sp>
      <p:pic>
        <p:nvPicPr>
          <p:cNvPr id="8" name="Picture 7"/>
          <p:cNvPicPr/>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Lst>
          </a:blip>
          <a:srcRect/>
          <a:stretch>
            <a:fillRect/>
          </a:stretch>
        </p:blipFill>
        <p:spPr bwMode="auto">
          <a:xfrm>
            <a:off x="5857884" y="3343276"/>
            <a:ext cx="3071833" cy="2514616"/>
          </a:xfrm>
          <a:prstGeom prst="rect">
            <a:avLst/>
          </a:prstGeom>
          <a:noFill/>
          <a:ln w="9525">
            <a:noFill/>
            <a:miter lim="800000"/>
            <a:headEnd/>
            <a:tailEnd/>
          </a:ln>
        </p:spPr>
      </p:pic>
    </p:spTree>
    <p:extLst>
      <p:ext uri="{BB962C8B-B14F-4D97-AF65-F5344CB8AC3E}">
        <p14:creationId xmlns:p14="http://schemas.microsoft.com/office/powerpoint/2010/main" xmlns="" val="1931801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Use of Agro-ecological Practices/Bases</a:t>
            </a:r>
            <a:endParaRPr lang="en-US" sz="3200" b="1" dirty="0">
              <a:solidFill>
                <a:schemeClr val="bg1"/>
              </a:solidFill>
              <a:latin typeface="Arial Narrow" pitchFamily="34" charset="0"/>
              <a:ea typeface="Arial Unicode MS" pitchFamily="34" charset="-128"/>
              <a:cs typeface="Times New Roman" pitchFamily="18" charset="0"/>
            </a:endParaRPr>
          </a:p>
        </p:txBody>
      </p:sp>
      <p:graphicFrame>
        <p:nvGraphicFramePr>
          <p:cNvPr id="9" name="Table 8"/>
          <p:cNvGraphicFramePr>
            <a:graphicFrameLocks noGrp="1"/>
          </p:cNvGraphicFramePr>
          <p:nvPr/>
        </p:nvGraphicFramePr>
        <p:xfrm>
          <a:off x="357158" y="2271714"/>
          <a:ext cx="8572561" cy="1371600"/>
        </p:xfrm>
        <a:graphic>
          <a:graphicData uri="http://schemas.openxmlformats.org/drawingml/2006/table">
            <a:tbl>
              <a:tblPr firstRow="1" bandRow="1">
                <a:tableStyleId>{5C22544A-7EE6-4342-B048-85BDC9FD1C3A}</a:tableStyleId>
              </a:tblPr>
              <a:tblGrid>
                <a:gridCol w="879238"/>
                <a:gridCol w="3150599"/>
                <a:gridCol w="3077329"/>
                <a:gridCol w="1465395"/>
              </a:tblGrid>
              <a:tr h="232632">
                <a:tc>
                  <a:txBody>
                    <a:bodyPr/>
                    <a:lstStyle/>
                    <a:p>
                      <a:endParaRPr lang="en-US" sz="1800" dirty="0"/>
                    </a:p>
                  </a:txBody>
                  <a:tcPr/>
                </a:tc>
                <a:tc gridSpan="3">
                  <a:txBody>
                    <a:bodyPr/>
                    <a:lstStyle/>
                    <a:p>
                      <a:pPr algn="ctr"/>
                      <a:r>
                        <a:rPr lang="en-US" sz="1800" dirty="0" smtClean="0"/>
                        <a:t>Season</a:t>
                      </a:r>
                      <a:endParaRPr lang="en-US" sz="1800" dirty="0"/>
                    </a:p>
                  </a:txBody>
                  <a:tcPr/>
                </a:tc>
                <a:tc hMerge="1">
                  <a:txBody>
                    <a:bodyPr/>
                    <a:lstStyle/>
                    <a:p>
                      <a:endParaRPr lang="en-US" dirty="0"/>
                    </a:p>
                  </a:txBody>
                  <a:tcPr/>
                </a:tc>
                <a:tc hMerge="1">
                  <a:txBody>
                    <a:bodyPr/>
                    <a:lstStyle/>
                    <a:p>
                      <a:endParaRPr lang="en-US" dirty="0"/>
                    </a:p>
                  </a:txBody>
                  <a:tcPr/>
                </a:tc>
              </a:tr>
              <a:tr h="232632">
                <a:tc rowSpan="2">
                  <a:txBody>
                    <a:bodyPr/>
                    <a:lstStyle/>
                    <a:p>
                      <a:pPr algn="ctr"/>
                      <a:r>
                        <a:rPr lang="en-US" sz="1800" b="1" dirty="0" smtClean="0">
                          <a:solidFill>
                            <a:srgbClr val="C00000"/>
                          </a:solidFill>
                        </a:rPr>
                        <a:t>Crops</a:t>
                      </a:r>
                      <a:endParaRPr lang="en-US" sz="1800" b="1" dirty="0">
                        <a:solidFill>
                          <a:srgbClr val="C00000"/>
                        </a:solidFill>
                      </a:endParaRPr>
                    </a:p>
                  </a:txBody>
                  <a:tcPr anchor="ctr">
                    <a:solidFill>
                      <a:schemeClr val="accent1">
                        <a:lumMod val="40000"/>
                        <a:lumOff val="6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b="1" dirty="0" smtClean="0">
                          <a:solidFill>
                            <a:srgbClr val="002060"/>
                          </a:solidFill>
                        </a:rPr>
                        <a:t>Kharif</a:t>
                      </a:r>
                    </a:p>
                  </a:txBody>
                  <a:tcPr anchor="ctr">
                    <a:solidFill>
                      <a:schemeClr val="accent1">
                        <a:lumMod val="40000"/>
                        <a:lumOff val="6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b="1" dirty="0" smtClean="0">
                          <a:solidFill>
                            <a:srgbClr val="002060"/>
                          </a:solidFill>
                        </a:rPr>
                        <a:t>Rabi</a:t>
                      </a:r>
                    </a:p>
                  </a:txBody>
                  <a:tcPr anchor="ctr">
                    <a:solidFill>
                      <a:schemeClr val="accent1">
                        <a:lumMod val="40000"/>
                        <a:lumOff val="6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b="1" dirty="0" smtClean="0">
                          <a:solidFill>
                            <a:srgbClr val="002060"/>
                          </a:solidFill>
                        </a:rPr>
                        <a:t>Summer</a:t>
                      </a:r>
                    </a:p>
                  </a:txBody>
                  <a:tcPr anchor="ctr">
                    <a:solidFill>
                      <a:schemeClr val="accent1">
                        <a:lumMod val="40000"/>
                        <a:lumOff val="60000"/>
                      </a:schemeClr>
                    </a:solidFill>
                  </a:tcPr>
                </a:tc>
              </a:tr>
              <a:tr h="534868">
                <a:tc vMerge="1">
                  <a:txBody>
                    <a:bodyPr/>
                    <a:lstStyle/>
                    <a:p>
                      <a:pPr algn="ctr"/>
                      <a:endParaRPr lang="en-US" dirty="0"/>
                    </a:p>
                  </a:txBody>
                  <a:tcPr anchor="ct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rgbClr val="B10791"/>
                          </a:solidFill>
                        </a:rPr>
                        <a:t>Rice, Soybean, Groundnut, Finger</a:t>
                      </a:r>
                      <a:r>
                        <a:rPr lang="en-US" sz="1800" baseline="0" dirty="0" smtClean="0">
                          <a:solidFill>
                            <a:srgbClr val="B10791"/>
                          </a:solidFill>
                        </a:rPr>
                        <a:t> Millet, Sugarcane</a:t>
                      </a:r>
                      <a:endParaRPr lang="en-US" sz="1800" dirty="0" smtClean="0">
                        <a:solidFill>
                          <a:srgbClr val="B10791"/>
                        </a:solidFill>
                      </a:endParaRPr>
                    </a:p>
                  </a:txBody>
                  <a:tcPr anchor="ctr">
                    <a:solidFill>
                      <a:schemeClr val="bg1">
                        <a:lumMod val="95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rgbClr val="B10791"/>
                          </a:solidFill>
                        </a:rPr>
                        <a:t>Wheat, Gram, Rabi Sorghum, Maize</a:t>
                      </a:r>
                    </a:p>
                  </a:txBody>
                  <a:tcPr anchor="ctr">
                    <a:solidFill>
                      <a:schemeClr val="bg1">
                        <a:lumMod val="95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rgbClr val="B10791"/>
                          </a:solidFill>
                        </a:rPr>
                        <a:t>Groundnut</a:t>
                      </a:r>
                    </a:p>
                    <a:p>
                      <a:pPr algn="ctr"/>
                      <a:endParaRPr lang="en-US" sz="1800" dirty="0">
                        <a:solidFill>
                          <a:srgbClr val="B10791"/>
                        </a:solidFill>
                      </a:endParaRPr>
                    </a:p>
                  </a:txBody>
                  <a:tcPr anchor="ctr">
                    <a:solidFill>
                      <a:schemeClr val="bg1">
                        <a:lumMod val="95000"/>
                      </a:schemeClr>
                    </a:solidFill>
                  </a:tcPr>
                </a:tc>
              </a:tr>
            </a:tbl>
          </a:graphicData>
        </a:graphic>
      </p:graphicFrame>
      <p:pic>
        <p:nvPicPr>
          <p:cNvPr id="5124" name="Picture 4"/>
          <p:cNvPicPr>
            <a:picLocks noChangeAspect="1" noChangeArrowheads="1"/>
          </p:cNvPicPr>
          <p:nvPr/>
        </p:nvPicPr>
        <p:blipFill>
          <a:blip r:embed="rId2" cstate="print"/>
          <a:srcRect/>
          <a:stretch>
            <a:fillRect/>
          </a:stretch>
        </p:blipFill>
        <p:spPr bwMode="auto">
          <a:xfrm>
            <a:off x="214282" y="3833344"/>
            <a:ext cx="2928958" cy="1357322"/>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cstate="print"/>
          <a:srcRect/>
          <a:stretch>
            <a:fillRect/>
          </a:stretch>
        </p:blipFill>
        <p:spPr bwMode="auto">
          <a:xfrm>
            <a:off x="3428992" y="3904782"/>
            <a:ext cx="2928958" cy="1357322"/>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a:stretch>
            <a:fillRect/>
          </a:stretch>
        </p:blipFill>
        <p:spPr bwMode="auto">
          <a:xfrm>
            <a:off x="285720" y="5345684"/>
            <a:ext cx="2857520" cy="1428760"/>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a:stretch>
            <a:fillRect/>
          </a:stretch>
        </p:blipFill>
        <p:spPr bwMode="auto">
          <a:xfrm>
            <a:off x="6500826" y="3857628"/>
            <a:ext cx="2328866" cy="2845378"/>
          </a:xfrm>
          <a:prstGeom prst="rect">
            <a:avLst/>
          </a:prstGeom>
          <a:noFill/>
          <a:ln w="9525">
            <a:noFill/>
            <a:miter lim="800000"/>
            <a:headEnd/>
            <a:tailEnd/>
          </a:ln>
          <a:effectLst/>
        </p:spPr>
      </p:pic>
      <p:sp>
        <p:nvSpPr>
          <p:cNvPr id="15" name="TextBox 14"/>
          <p:cNvSpPr txBox="1"/>
          <p:nvPr/>
        </p:nvSpPr>
        <p:spPr>
          <a:xfrm>
            <a:off x="3214678" y="785794"/>
            <a:ext cx="2743915" cy="461665"/>
          </a:xfrm>
          <a:prstGeom prst="rect">
            <a:avLst/>
          </a:prstGeom>
          <a:solidFill>
            <a:srgbClr val="003300"/>
          </a:solidFill>
        </p:spPr>
        <p:txBody>
          <a:bodyPr wrap="square" rtlCol="0">
            <a:spAutoFit/>
          </a:bodyPr>
          <a:lstStyle/>
          <a:p>
            <a:pPr algn="ctr"/>
            <a:r>
              <a:rPr lang="en-IN" sz="2400" b="1" dirty="0" smtClean="0">
                <a:solidFill>
                  <a:srgbClr val="FFFF00"/>
                </a:solidFill>
              </a:rPr>
              <a:t>Crop Rotation</a:t>
            </a:r>
            <a:endParaRPr lang="en-IN" sz="2400" b="1" dirty="0">
              <a:solidFill>
                <a:srgbClr val="FFFF00"/>
              </a:solidFill>
            </a:endParaRPr>
          </a:p>
        </p:txBody>
      </p:sp>
      <p:pic>
        <p:nvPicPr>
          <p:cNvPr id="5126" name="Picture 6" descr="C:\Users\DELL\Downloads\IMG_20200217_173939.jpg"/>
          <p:cNvPicPr>
            <a:picLocks noChangeAspect="1" noChangeArrowheads="1"/>
          </p:cNvPicPr>
          <p:nvPr/>
        </p:nvPicPr>
        <p:blipFill>
          <a:blip r:embed="rId6" cstate="print"/>
          <a:srcRect/>
          <a:stretch>
            <a:fillRect/>
          </a:stretch>
        </p:blipFill>
        <p:spPr bwMode="auto">
          <a:xfrm>
            <a:off x="3428992" y="5345684"/>
            <a:ext cx="2857520" cy="1428760"/>
          </a:xfrm>
          <a:prstGeom prst="rect">
            <a:avLst/>
          </a:prstGeom>
          <a:noFill/>
        </p:spPr>
      </p:pic>
      <p:sp>
        <p:nvSpPr>
          <p:cNvPr id="17" name="TextBox 16"/>
          <p:cNvSpPr txBox="1"/>
          <p:nvPr/>
        </p:nvSpPr>
        <p:spPr>
          <a:xfrm>
            <a:off x="3857620" y="4904914"/>
            <a:ext cx="207170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Soybean</a:t>
            </a:r>
            <a:endParaRPr lang="en-US" sz="1800" b="1" dirty="0">
              <a:solidFill>
                <a:srgbClr val="7030A0"/>
              </a:solidFill>
              <a:latin typeface="Arial Narrow" pitchFamily="34" charset="0"/>
            </a:endParaRPr>
          </a:p>
        </p:txBody>
      </p:sp>
      <p:sp>
        <p:nvSpPr>
          <p:cNvPr id="18" name="TextBox 17"/>
          <p:cNvSpPr txBox="1"/>
          <p:nvPr/>
        </p:nvSpPr>
        <p:spPr>
          <a:xfrm>
            <a:off x="642910" y="4833476"/>
            <a:ext cx="207170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Paddy</a:t>
            </a:r>
            <a:endParaRPr lang="en-US" sz="1800" b="1" dirty="0">
              <a:solidFill>
                <a:srgbClr val="7030A0"/>
              </a:solidFill>
              <a:latin typeface="Arial Narrow" pitchFamily="34" charset="0"/>
            </a:endParaRPr>
          </a:p>
        </p:txBody>
      </p:sp>
      <p:sp>
        <p:nvSpPr>
          <p:cNvPr id="19" name="TextBox 18"/>
          <p:cNvSpPr txBox="1"/>
          <p:nvPr/>
        </p:nvSpPr>
        <p:spPr>
          <a:xfrm>
            <a:off x="6643702" y="6345816"/>
            <a:ext cx="207170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Sugarcane</a:t>
            </a:r>
            <a:endParaRPr lang="en-US" sz="1800" b="1" dirty="0">
              <a:solidFill>
                <a:srgbClr val="7030A0"/>
              </a:solidFill>
              <a:latin typeface="Arial Narrow" pitchFamily="34" charset="0"/>
            </a:endParaRPr>
          </a:p>
        </p:txBody>
      </p:sp>
      <p:sp>
        <p:nvSpPr>
          <p:cNvPr id="20" name="TextBox 19"/>
          <p:cNvSpPr txBox="1"/>
          <p:nvPr/>
        </p:nvSpPr>
        <p:spPr>
          <a:xfrm>
            <a:off x="714348" y="6405112"/>
            <a:ext cx="207170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Green Gram</a:t>
            </a:r>
            <a:endParaRPr lang="en-US" sz="1800" b="1" dirty="0">
              <a:solidFill>
                <a:srgbClr val="7030A0"/>
              </a:solidFill>
              <a:latin typeface="Arial Narrow" pitchFamily="34" charset="0"/>
            </a:endParaRPr>
          </a:p>
        </p:txBody>
      </p:sp>
      <p:sp>
        <p:nvSpPr>
          <p:cNvPr id="21" name="TextBox 20"/>
          <p:cNvSpPr txBox="1"/>
          <p:nvPr/>
        </p:nvSpPr>
        <p:spPr>
          <a:xfrm>
            <a:off x="3929058" y="6417254"/>
            <a:ext cx="207170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Rabi Sorghum</a:t>
            </a:r>
            <a:endParaRPr lang="en-US" sz="1800" b="1" dirty="0">
              <a:solidFill>
                <a:srgbClr val="7030A0"/>
              </a:solidFill>
              <a:latin typeface="Arial Narrow" pitchFamily="34" charset="0"/>
            </a:endParaRPr>
          </a:p>
        </p:txBody>
      </p:sp>
      <p:sp>
        <p:nvSpPr>
          <p:cNvPr id="16" name="TextBox 15"/>
          <p:cNvSpPr txBox="1"/>
          <p:nvPr/>
        </p:nvSpPr>
        <p:spPr>
          <a:xfrm>
            <a:off x="357158" y="1285860"/>
            <a:ext cx="8572560" cy="923330"/>
          </a:xfrm>
          <a:prstGeom prst="rect">
            <a:avLst/>
          </a:prstGeom>
          <a:solidFill>
            <a:srgbClr val="92D050"/>
          </a:solidFill>
        </p:spPr>
        <p:txBody>
          <a:bodyPr wrap="square" rtlCol="0">
            <a:spAutoFit/>
          </a:bodyPr>
          <a:lstStyle/>
          <a:p>
            <a:pPr algn="just"/>
            <a:r>
              <a:rPr lang="en-US" sz="1800" dirty="0" smtClean="0">
                <a:solidFill>
                  <a:schemeClr val="accent5">
                    <a:lumMod val="50000"/>
                  </a:schemeClr>
                </a:solidFill>
              </a:rPr>
              <a:t>Crop rotation is practice of cultivate the different crops sequentially on same piece of land.  Main objective of crop rotation in Natural Farming is maintain the soil fertility &amp; sustainability of soil and also control most of the pest &amp; diseases.</a:t>
            </a:r>
            <a:endParaRPr lang="en-US" sz="1800"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1">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Major Components of Natural Farming</a:t>
            </a:r>
            <a:endParaRPr lang="en-US" sz="3600" b="1" dirty="0">
              <a:solidFill>
                <a:schemeClr val="bg1"/>
              </a:solidFill>
              <a:latin typeface="Arial Narrow" pitchFamily="34" charset="0"/>
              <a:ea typeface="Arial Unicode MS" pitchFamily="34" charset="-128"/>
              <a:cs typeface="Times New Roman" pitchFamily="18" charset="0"/>
            </a:endParaRPr>
          </a:p>
        </p:txBody>
      </p:sp>
      <p:pic>
        <p:nvPicPr>
          <p:cNvPr id="7" name="Picture 6">
            <a:extLst>
              <a:ext uri="{FF2B5EF4-FFF2-40B4-BE49-F238E27FC236}">
                <a16:creationId xmlns="" xmlns:a16="http://schemas.microsoft.com/office/drawing/2014/main" id="{DEAF50C3-EEF8-4B57-99CD-25319026680C}"/>
              </a:ext>
            </a:extLst>
          </p:cNvPr>
          <p:cNvPicPr>
            <a:picLocks noChangeAspect="1"/>
          </p:cNvPicPr>
          <p:nvPr/>
        </p:nvPicPr>
        <p:blipFill>
          <a:blip r:embed="rId2" cstate="print">
            <a:extLst>
              <a:ext uri="{BEBA8EAE-BF5A-486C-A8C5-ECC9F3942E4B}">
                <a14:imgProps xmlns="" xmlns:a14="http://schemas.microsoft.com/office/drawing/2010/main">
                  <a14:imgLayer r:embed="rId17">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929322" y="2571744"/>
            <a:ext cx="2625347" cy="1928826"/>
          </a:xfrm>
          <a:prstGeom prst="rect">
            <a:avLst/>
          </a:prstGeom>
        </p:spPr>
      </p:pic>
      <p:sp>
        <p:nvSpPr>
          <p:cNvPr id="16" name="TextBox 15"/>
          <p:cNvSpPr txBox="1"/>
          <p:nvPr/>
        </p:nvSpPr>
        <p:spPr>
          <a:xfrm>
            <a:off x="2357422" y="1071546"/>
            <a:ext cx="5000660" cy="1384995"/>
          </a:xfrm>
          <a:prstGeom prst="rect">
            <a:avLst/>
          </a:prstGeom>
          <a:solidFill>
            <a:schemeClr val="accent6">
              <a:lumMod val="40000"/>
              <a:lumOff val="60000"/>
            </a:schemeClr>
          </a:solidFill>
        </p:spPr>
        <p:txBody>
          <a:bodyPr wrap="square" rtlCol="0">
            <a:spAutoFit/>
          </a:bodyPr>
          <a:lstStyle/>
          <a:p>
            <a:pPr marL="514350" indent="-514350">
              <a:buFont typeface="+mj-lt"/>
              <a:buAutoNum type="alphaUcPeriod"/>
            </a:pPr>
            <a:r>
              <a:rPr lang="en-US" sz="2800" b="1" dirty="0" smtClean="0">
                <a:solidFill>
                  <a:srgbClr val="7030A0"/>
                </a:solidFill>
              </a:rPr>
              <a:t>Deshi Cow</a:t>
            </a:r>
          </a:p>
          <a:p>
            <a:pPr marL="514350" indent="-514350">
              <a:buFont typeface="+mj-lt"/>
              <a:buAutoNum type="alphaUcPeriod"/>
            </a:pPr>
            <a:r>
              <a:rPr lang="en-US" sz="2800" b="1" dirty="0" smtClean="0">
                <a:solidFill>
                  <a:srgbClr val="7030A0"/>
                </a:solidFill>
              </a:rPr>
              <a:t>Deshi Seed</a:t>
            </a:r>
          </a:p>
          <a:p>
            <a:pPr marL="514350" indent="-514350">
              <a:buFont typeface="+mj-lt"/>
              <a:buAutoNum type="alphaUcPeriod"/>
            </a:pPr>
            <a:r>
              <a:rPr lang="en-US" sz="2800" b="1" dirty="0" smtClean="0">
                <a:solidFill>
                  <a:srgbClr val="7030A0"/>
                </a:solidFill>
              </a:rPr>
              <a:t>Mulching (Bio-mass)</a:t>
            </a:r>
          </a:p>
        </p:txBody>
      </p:sp>
      <p:graphicFrame>
        <p:nvGraphicFramePr>
          <p:cNvPr id="18" name="Table 17"/>
          <p:cNvGraphicFramePr>
            <a:graphicFrameLocks noGrp="1"/>
          </p:cNvGraphicFramePr>
          <p:nvPr/>
        </p:nvGraphicFramePr>
        <p:xfrm>
          <a:off x="142878" y="4857760"/>
          <a:ext cx="8858278" cy="1010920"/>
        </p:xfrm>
        <a:graphic>
          <a:graphicData uri="http://schemas.openxmlformats.org/drawingml/2006/table">
            <a:tbl>
              <a:tblPr firstRow="1" bandRow="1">
                <a:tableStyleId>{5C22544A-7EE6-4342-B048-85BDC9FD1C3A}</a:tableStyleId>
              </a:tblPr>
              <a:tblGrid>
                <a:gridCol w="714346"/>
                <a:gridCol w="714380"/>
                <a:gridCol w="642942"/>
                <a:gridCol w="785818"/>
                <a:gridCol w="785818"/>
                <a:gridCol w="714380"/>
                <a:gridCol w="714380"/>
                <a:gridCol w="785818"/>
                <a:gridCol w="642942"/>
                <a:gridCol w="642942"/>
                <a:gridCol w="1714512"/>
              </a:tblGrid>
              <a:tr h="370840">
                <a:tc>
                  <a:txBody>
                    <a:bodyPr/>
                    <a:lstStyle/>
                    <a:p>
                      <a:pPr algn="ctr"/>
                      <a:r>
                        <a:rPr lang="en-US" sz="1800" dirty="0" smtClean="0">
                          <a:solidFill>
                            <a:srgbClr val="FFFF00"/>
                          </a:solidFill>
                        </a:rPr>
                        <a:t>N</a:t>
                      </a:r>
                      <a:endParaRPr lang="en-US" sz="1800" dirty="0">
                        <a:solidFill>
                          <a:srgbClr val="FFFF00"/>
                        </a:solidFill>
                      </a:endParaRPr>
                    </a:p>
                  </a:txBody>
                  <a:tcPr anchor="ctr"/>
                </a:tc>
                <a:tc>
                  <a:txBody>
                    <a:bodyPr/>
                    <a:lstStyle/>
                    <a:p>
                      <a:pPr algn="ctr"/>
                      <a:r>
                        <a:rPr lang="en-US" sz="1800" dirty="0" smtClean="0">
                          <a:solidFill>
                            <a:srgbClr val="FFFF00"/>
                          </a:solidFill>
                        </a:rPr>
                        <a:t>P</a:t>
                      </a:r>
                      <a:endParaRPr lang="en-US" sz="1800" dirty="0">
                        <a:solidFill>
                          <a:srgbClr val="FFFF00"/>
                        </a:solidFill>
                      </a:endParaRPr>
                    </a:p>
                  </a:txBody>
                  <a:tcPr anchor="ctr"/>
                </a:tc>
                <a:tc>
                  <a:txBody>
                    <a:bodyPr/>
                    <a:lstStyle/>
                    <a:p>
                      <a:pPr algn="ctr"/>
                      <a:r>
                        <a:rPr lang="en-US" sz="1800" dirty="0" smtClean="0">
                          <a:solidFill>
                            <a:srgbClr val="FFFF00"/>
                          </a:solidFill>
                        </a:rPr>
                        <a:t>K </a:t>
                      </a:r>
                      <a:endParaRPr lang="en-US" sz="1800" dirty="0">
                        <a:solidFill>
                          <a:srgbClr val="FFFF00"/>
                        </a:solidFill>
                      </a:endParaRPr>
                    </a:p>
                  </a:txBody>
                  <a:tcPr anchor="ctr"/>
                </a:tc>
                <a:tc>
                  <a:txBody>
                    <a:bodyPr/>
                    <a:lstStyle/>
                    <a:p>
                      <a:pPr algn="ctr"/>
                      <a:r>
                        <a:rPr lang="en-US" sz="1800" dirty="0" smtClean="0">
                          <a:solidFill>
                            <a:srgbClr val="FFFF00"/>
                          </a:solidFill>
                        </a:rPr>
                        <a:t>Ca</a:t>
                      </a:r>
                      <a:endParaRPr lang="en-US" sz="1800" dirty="0">
                        <a:solidFill>
                          <a:srgbClr val="FFFF00"/>
                        </a:solidFill>
                      </a:endParaRPr>
                    </a:p>
                  </a:txBody>
                  <a:tcPr anchor="ctr"/>
                </a:tc>
                <a:tc>
                  <a:txBody>
                    <a:bodyPr/>
                    <a:lstStyle/>
                    <a:p>
                      <a:pPr algn="ctr"/>
                      <a:r>
                        <a:rPr lang="en-US" sz="1800" dirty="0" smtClean="0">
                          <a:solidFill>
                            <a:srgbClr val="FFFF00"/>
                          </a:solidFill>
                        </a:rPr>
                        <a:t>Mg</a:t>
                      </a:r>
                      <a:endParaRPr lang="en-US" sz="1800" dirty="0">
                        <a:solidFill>
                          <a:srgbClr val="FFFF00"/>
                        </a:solidFill>
                      </a:endParaRPr>
                    </a:p>
                  </a:txBody>
                  <a:tcPr anchor="ctr"/>
                </a:tc>
                <a:tc>
                  <a:txBody>
                    <a:bodyPr/>
                    <a:lstStyle/>
                    <a:p>
                      <a:pPr algn="ctr"/>
                      <a:r>
                        <a:rPr lang="en-US" sz="1800" dirty="0" smtClean="0">
                          <a:solidFill>
                            <a:srgbClr val="FFFF00"/>
                          </a:solidFill>
                        </a:rPr>
                        <a:t>Fe</a:t>
                      </a:r>
                      <a:endParaRPr lang="en-US" sz="1800" dirty="0">
                        <a:solidFill>
                          <a:srgbClr val="FFFF00"/>
                        </a:solidFill>
                      </a:endParaRPr>
                    </a:p>
                  </a:txBody>
                  <a:tcPr anchor="ctr"/>
                </a:tc>
                <a:tc>
                  <a:txBody>
                    <a:bodyPr/>
                    <a:lstStyle/>
                    <a:p>
                      <a:pPr algn="ctr"/>
                      <a:r>
                        <a:rPr lang="en-US" sz="1800" dirty="0" smtClean="0">
                          <a:solidFill>
                            <a:srgbClr val="FFFF00"/>
                          </a:solidFill>
                        </a:rPr>
                        <a:t>Zn</a:t>
                      </a:r>
                      <a:endParaRPr lang="en-US" sz="1800" dirty="0">
                        <a:solidFill>
                          <a:srgbClr val="FFFF00"/>
                        </a:solidFill>
                      </a:endParaRPr>
                    </a:p>
                  </a:txBody>
                  <a:tcPr anchor="ctr"/>
                </a:tc>
                <a:tc>
                  <a:txBody>
                    <a:bodyPr/>
                    <a:lstStyle/>
                    <a:p>
                      <a:pPr algn="ctr"/>
                      <a:r>
                        <a:rPr lang="en-US" sz="1800" dirty="0" err="1" smtClean="0">
                          <a:solidFill>
                            <a:srgbClr val="FFFF00"/>
                          </a:solidFill>
                        </a:rPr>
                        <a:t>Mn</a:t>
                      </a:r>
                      <a:endParaRPr lang="en-US" sz="1800" dirty="0">
                        <a:solidFill>
                          <a:srgbClr val="FFFF00"/>
                        </a:solidFill>
                      </a:endParaRPr>
                    </a:p>
                  </a:txBody>
                  <a:tcPr anchor="ctr"/>
                </a:tc>
                <a:tc>
                  <a:txBody>
                    <a:bodyPr/>
                    <a:lstStyle/>
                    <a:p>
                      <a:pPr algn="ctr"/>
                      <a:r>
                        <a:rPr lang="en-US" sz="1800" dirty="0" smtClean="0">
                          <a:solidFill>
                            <a:srgbClr val="FFFF00"/>
                          </a:solidFill>
                        </a:rPr>
                        <a:t>Cu</a:t>
                      </a:r>
                      <a:endParaRPr lang="en-US" sz="1800" dirty="0">
                        <a:solidFill>
                          <a:srgbClr val="FFFF00"/>
                        </a:solidFill>
                      </a:endParaRPr>
                    </a:p>
                  </a:txBody>
                  <a:tcPr anchor="ctr"/>
                </a:tc>
                <a:tc>
                  <a:txBody>
                    <a:bodyPr/>
                    <a:lstStyle/>
                    <a:p>
                      <a:pPr algn="ctr"/>
                      <a:r>
                        <a:rPr lang="en-US" sz="1800" dirty="0" smtClean="0">
                          <a:solidFill>
                            <a:srgbClr val="FFFF00"/>
                          </a:solidFill>
                        </a:rPr>
                        <a:t>B</a:t>
                      </a:r>
                      <a:endParaRPr lang="en-US" sz="1800" dirty="0">
                        <a:solidFill>
                          <a:srgbClr val="FFFF00"/>
                        </a:solidFill>
                      </a:endParaRPr>
                    </a:p>
                  </a:txBody>
                  <a:tcPr anchor="ctr"/>
                </a:tc>
                <a:tc>
                  <a:txBody>
                    <a:bodyPr/>
                    <a:lstStyle/>
                    <a:p>
                      <a:pPr algn="ctr"/>
                      <a:r>
                        <a:rPr lang="en-US" sz="1800" dirty="0" smtClean="0">
                          <a:solidFill>
                            <a:srgbClr val="FFFF00"/>
                          </a:solidFill>
                        </a:rPr>
                        <a:t>Live bacteria's</a:t>
                      </a:r>
                      <a:endParaRPr lang="en-US" sz="1800" dirty="0">
                        <a:solidFill>
                          <a:srgbClr val="FFFF00"/>
                        </a:solidFill>
                      </a:endParaRPr>
                    </a:p>
                  </a:txBody>
                  <a:tcPr anchor="ctr"/>
                </a:tc>
              </a:tr>
              <a:tr h="370840">
                <a:tc>
                  <a:txBody>
                    <a:bodyPr/>
                    <a:lstStyle/>
                    <a:p>
                      <a:pPr algn="ctr"/>
                      <a:r>
                        <a:rPr lang="en-US" sz="1800" b="1" dirty="0" smtClean="0">
                          <a:solidFill>
                            <a:schemeClr val="tx2">
                              <a:lumMod val="50000"/>
                            </a:schemeClr>
                          </a:solidFill>
                        </a:rPr>
                        <a:t>1.74</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1.77</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0.6</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0.37</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0.53</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140</a:t>
                      </a:r>
                      <a:r>
                        <a:rPr lang="en-US" sz="1800" b="1" baseline="0" dirty="0" smtClean="0">
                          <a:solidFill>
                            <a:schemeClr val="tx2">
                              <a:lumMod val="50000"/>
                            </a:schemeClr>
                          </a:solidFill>
                        </a:rPr>
                        <a:t> </a:t>
                      </a:r>
                      <a:r>
                        <a:rPr lang="en-US" sz="1800" b="1" baseline="0" dirty="0" err="1" smtClean="0">
                          <a:solidFill>
                            <a:schemeClr val="tx2">
                              <a:lumMod val="50000"/>
                            </a:schemeClr>
                          </a:solidFill>
                        </a:rPr>
                        <a:t>ppm</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9</a:t>
                      </a:r>
                      <a:r>
                        <a:rPr lang="en-US" sz="1800" b="1" baseline="0" dirty="0" smtClean="0">
                          <a:solidFill>
                            <a:schemeClr val="tx2">
                              <a:lumMod val="50000"/>
                            </a:schemeClr>
                          </a:solidFill>
                        </a:rPr>
                        <a:t> </a:t>
                      </a:r>
                      <a:r>
                        <a:rPr lang="en-US" sz="1800" b="1" baseline="0" dirty="0" err="1" smtClean="0">
                          <a:solidFill>
                            <a:schemeClr val="tx2">
                              <a:lumMod val="50000"/>
                            </a:schemeClr>
                          </a:solidFill>
                        </a:rPr>
                        <a:t>ppm</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210 </a:t>
                      </a:r>
                      <a:r>
                        <a:rPr lang="en-US" sz="1800" b="1" dirty="0" err="1" smtClean="0">
                          <a:solidFill>
                            <a:schemeClr val="tx2">
                              <a:lumMod val="50000"/>
                            </a:schemeClr>
                          </a:solidFill>
                        </a:rPr>
                        <a:t>ppm</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1 </a:t>
                      </a:r>
                      <a:r>
                        <a:rPr lang="en-US" sz="1800" b="1" dirty="0" err="1" smtClean="0">
                          <a:solidFill>
                            <a:schemeClr val="tx2">
                              <a:lumMod val="50000"/>
                            </a:schemeClr>
                          </a:solidFill>
                        </a:rPr>
                        <a:t>ppm</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5 </a:t>
                      </a:r>
                      <a:r>
                        <a:rPr lang="en-US" sz="1800" b="1" dirty="0" err="1" smtClean="0">
                          <a:solidFill>
                            <a:schemeClr val="tx2">
                              <a:lumMod val="50000"/>
                            </a:schemeClr>
                          </a:solidFill>
                        </a:rPr>
                        <a:t>ppm</a:t>
                      </a:r>
                      <a:endParaRPr lang="en-US" sz="18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800" b="1" dirty="0" smtClean="0">
                          <a:solidFill>
                            <a:schemeClr val="tx2">
                              <a:lumMod val="50000"/>
                            </a:schemeClr>
                          </a:solidFill>
                        </a:rPr>
                        <a:t>Corers</a:t>
                      </a:r>
                      <a:endParaRPr lang="en-US" sz="1800" b="1" dirty="0">
                        <a:solidFill>
                          <a:schemeClr val="tx2">
                            <a:lumMod val="50000"/>
                          </a:schemeClr>
                        </a:solidFill>
                      </a:endParaRPr>
                    </a:p>
                  </a:txBody>
                  <a:tcPr anchor="ctr">
                    <a:solidFill>
                      <a:schemeClr val="accent2">
                        <a:lumMod val="40000"/>
                        <a:lumOff val="60000"/>
                      </a:schemeClr>
                    </a:solidFill>
                  </a:tcPr>
                </a:tc>
              </a:tr>
            </a:tbl>
          </a:graphicData>
        </a:graphic>
      </p:graphicFrame>
      <p:sp>
        <p:nvSpPr>
          <p:cNvPr id="20" name="Rectangle 19"/>
          <p:cNvSpPr>
            <a:spLocks noChangeArrowheads="1"/>
          </p:cNvSpPr>
          <p:nvPr/>
        </p:nvSpPr>
        <p:spPr bwMode="auto">
          <a:xfrm>
            <a:off x="285720" y="2903539"/>
            <a:ext cx="5214974" cy="954089"/>
          </a:xfrm>
          <a:prstGeom prst="rect">
            <a:avLst/>
          </a:prstGeom>
          <a:solidFill>
            <a:schemeClr val="accent2">
              <a:lumMod val="50000"/>
            </a:schemeClr>
          </a:solidFill>
          <a:ln w="9525">
            <a:noFill/>
            <a:miter lim="800000"/>
            <a:headEnd/>
            <a:tailEnd/>
          </a:ln>
        </p:spPr>
        <p:txBody>
          <a:bodyPr wrap="square" lIns="91419" tIns="45711" rIns="91419" bIns="45711">
            <a:spAutoFit/>
          </a:bodyPr>
          <a:lstStyle/>
          <a:p>
            <a:pPr marL="514350" indent="-514350" algn="just">
              <a:buFont typeface="+mj-lt"/>
              <a:buAutoNum type="alphaUcPeriod"/>
            </a:pPr>
            <a:r>
              <a:rPr lang="en-US" sz="2800" b="1" dirty="0" smtClean="0">
                <a:solidFill>
                  <a:schemeClr val="bg1"/>
                </a:solidFill>
                <a:latin typeface="Arial Narrow" pitchFamily="34" charset="0"/>
                <a:ea typeface="Arial Unicode MS" pitchFamily="34" charset="-128"/>
                <a:cs typeface="Times New Roman" pitchFamily="18" charset="0"/>
              </a:rPr>
              <a:t>Importance of Deshi Cow  Dung &amp; Urine in  Natural Farming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Use of Agro-ecological Practices/Bases</a:t>
            </a:r>
            <a:endParaRPr lang="en-US" sz="3600" b="1" dirty="0">
              <a:solidFill>
                <a:schemeClr val="bg1"/>
              </a:solidFill>
              <a:latin typeface="Arial Narrow" pitchFamily="34" charset="0"/>
              <a:ea typeface="Arial Unicode MS" pitchFamily="34" charset="-128"/>
              <a:cs typeface="Times New Roman"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642910" y="2071678"/>
            <a:ext cx="3357586" cy="1857387"/>
          </a:xfrm>
          <a:prstGeom prst="rect">
            <a:avLst/>
          </a:prstGeom>
          <a:noFill/>
          <a:ln w="9525">
            <a:noFill/>
            <a:miter lim="800000"/>
            <a:headEnd/>
            <a:tailEnd/>
          </a:ln>
          <a:effectLst/>
        </p:spPr>
      </p:pic>
      <p:pic>
        <p:nvPicPr>
          <p:cNvPr id="5" name="Picture 5" descr="C:\Users\DELL\Desktop\New folder (2)\IMG_0737.JPG"/>
          <p:cNvPicPr>
            <a:picLocks noChangeAspect="1" noChangeArrowheads="1"/>
          </p:cNvPicPr>
          <p:nvPr/>
        </p:nvPicPr>
        <p:blipFill>
          <a:blip r:embed="rId3" cstate="print"/>
          <a:srcRect/>
          <a:stretch>
            <a:fillRect/>
          </a:stretch>
        </p:blipFill>
        <p:spPr bwMode="auto">
          <a:xfrm>
            <a:off x="4857752" y="1928802"/>
            <a:ext cx="3500462" cy="1940232"/>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571472" y="4643446"/>
            <a:ext cx="3429024" cy="1924451"/>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cstate="print"/>
          <a:srcRect/>
          <a:stretch>
            <a:fillRect/>
          </a:stretch>
        </p:blipFill>
        <p:spPr bwMode="auto">
          <a:xfrm>
            <a:off x="4929190" y="4714884"/>
            <a:ext cx="3500462" cy="1999742"/>
          </a:xfrm>
          <a:prstGeom prst="rect">
            <a:avLst/>
          </a:prstGeom>
          <a:noFill/>
          <a:ln w="9525">
            <a:noFill/>
            <a:miter lim="800000"/>
            <a:headEnd/>
            <a:tailEnd/>
          </a:ln>
          <a:effectLst/>
        </p:spPr>
      </p:pic>
      <p:sp>
        <p:nvSpPr>
          <p:cNvPr id="8" name="Oval 7"/>
          <p:cNvSpPr/>
          <p:nvPr/>
        </p:nvSpPr>
        <p:spPr>
          <a:xfrm>
            <a:off x="2571736" y="3929066"/>
            <a:ext cx="3714776" cy="57150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 Cropping</a:t>
            </a:r>
            <a:endParaRPr lang="en-US" b="1" dirty="0"/>
          </a:p>
        </p:txBody>
      </p:sp>
      <p:sp>
        <p:nvSpPr>
          <p:cNvPr id="9" name="TextBox 8"/>
          <p:cNvSpPr txBox="1"/>
          <p:nvPr/>
        </p:nvSpPr>
        <p:spPr>
          <a:xfrm>
            <a:off x="428596" y="1000108"/>
            <a:ext cx="8286776" cy="969496"/>
          </a:xfrm>
          <a:prstGeom prst="rect">
            <a:avLst/>
          </a:prstGeom>
          <a:noFill/>
        </p:spPr>
        <p:txBody>
          <a:bodyPr wrap="square" rtlCol="0">
            <a:spAutoFit/>
          </a:bodyPr>
          <a:lstStyle/>
          <a:p>
            <a:pPr algn="just"/>
            <a:r>
              <a:rPr lang="en-US" dirty="0" smtClean="0"/>
              <a:t>Intercropping is a cultivation of two Or more crops on same piece of land at same time. Intercropping is the main aspect of natural farming for increase the income of farmers.</a:t>
            </a:r>
            <a:endParaRPr lang="en-US" dirty="0"/>
          </a:p>
        </p:txBody>
      </p:sp>
      <p:sp>
        <p:nvSpPr>
          <p:cNvPr id="10" name="TextBox 9"/>
          <p:cNvSpPr txBox="1"/>
          <p:nvPr/>
        </p:nvSpPr>
        <p:spPr>
          <a:xfrm>
            <a:off x="642910" y="3571876"/>
            <a:ext cx="3357586"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Maize + Leafy Vegetables</a:t>
            </a:r>
            <a:endParaRPr lang="en-US" sz="1800" b="1" dirty="0">
              <a:solidFill>
                <a:srgbClr val="7030A0"/>
              </a:solidFill>
              <a:latin typeface="Arial Narrow" pitchFamily="34" charset="0"/>
            </a:endParaRPr>
          </a:p>
        </p:txBody>
      </p:sp>
      <p:sp>
        <p:nvSpPr>
          <p:cNvPr id="11" name="TextBox 10"/>
          <p:cNvSpPr txBox="1"/>
          <p:nvPr/>
        </p:nvSpPr>
        <p:spPr>
          <a:xfrm>
            <a:off x="571472" y="6357958"/>
            <a:ext cx="3429024" cy="338554"/>
          </a:xfrm>
          <a:prstGeom prst="rect">
            <a:avLst/>
          </a:prstGeom>
          <a:solidFill>
            <a:schemeClr val="bg1"/>
          </a:solidFill>
        </p:spPr>
        <p:txBody>
          <a:bodyPr wrap="square" rtlCol="0">
            <a:spAutoFit/>
          </a:bodyPr>
          <a:lstStyle/>
          <a:p>
            <a:pPr algn="ctr"/>
            <a:r>
              <a:rPr lang="en-US" sz="1600" b="1" dirty="0" smtClean="0">
                <a:solidFill>
                  <a:srgbClr val="7030A0"/>
                </a:solidFill>
                <a:latin typeface="Arial Narrow" pitchFamily="34" charset="0"/>
              </a:rPr>
              <a:t>Root Vegetables + Leafy Vegetables  </a:t>
            </a:r>
            <a:endParaRPr lang="en-US" sz="1600" b="1" dirty="0">
              <a:solidFill>
                <a:srgbClr val="7030A0"/>
              </a:solidFill>
              <a:latin typeface="Arial Narrow" pitchFamily="34" charset="0"/>
            </a:endParaRPr>
          </a:p>
        </p:txBody>
      </p:sp>
      <p:sp>
        <p:nvSpPr>
          <p:cNvPr id="12" name="TextBox 11"/>
          <p:cNvSpPr txBox="1"/>
          <p:nvPr/>
        </p:nvSpPr>
        <p:spPr>
          <a:xfrm>
            <a:off x="4929190" y="6345816"/>
            <a:ext cx="350046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Tomato + Coriander</a:t>
            </a:r>
            <a:endParaRPr lang="en-US" sz="1800" b="1" dirty="0">
              <a:solidFill>
                <a:srgbClr val="7030A0"/>
              </a:solidFill>
              <a:latin typeface="Arial Narrow" pitchFamily="34" charset="0"/>
            </a:endParaRPr>
          </a:p>
        </p:txBody>
      </p:sp>
      <p:sp>
        <p:nvSpPr>
          <p:cNvPr id="13" name="TextBox 12"/>
          <p:cNvSpPr txBox="1"/>
          <p:nvPr/>
        </p:nvSpPr>
        <p:spPr>
          <a:xfrm>
            <a:off x="4857752" y="3571876"/>
            <a:ext cx="3500462" cy="369332"/>
          </a:xfrm>
          <a:prstGeom prst="rect">
            <a:avLst/>
          </a:prstGeom>
          <a:solidFill>
            <a:schemeClr val="bg1"/>
          </a:solidFill>
        </p:spPr>
        <p:txBody>
          <a:bodyPr wrap="square" rtlCol="0">
            <a:spAutoFit/>
          </a:bodyPr>
          <a:lstStyle/>
          <a:p>
            <a:pPr algn="ctr"/>
            <a:r>
              <a:rPr lang="en-US" sz="1800" b="1" dirty="0" smtClean="0">
                <a:solidFill>
                  <a:srgbClr val="7030A0"/>
                </a:solidFill>
                <a:latin typeface="Arial Narrow" pitchFamily="34" charset="0"/>
              </a:rPr>
              <a:t>Soybean + Groundnut</a:t>
            </a:r>
            <a:endParaRPr lang="en-US" sz="1800" b="1" dirty="0">
              <a:solidFill>
                <a:srgbClr val="7030A0"/>
              </a:solidFill>
              <a:latin typeface="Arial Narrow"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Capacity Building &amp; Extension Activities</a:t>
            </a:r>
            <a:endParaRPr lang="en-US" sz="3600" b="1" dirty="0">
              <a:solidFill>
                <a:schemeClr val="bg1"/>
              </a:solidFill>
              <a:latin typeface="Arial Narrow" pitchFamily="34" charset="0"/>
              <a:ea typeface="Arial Unicode MS" pitchFamily="34" charset="-128"/>
              <a:cs typeface="Times New Roman" pitchFamily="18" charset="0"/>
            </a:endParaRPr>
          </a:p>
        </p:txBody>
      </p:sp>
      <p:pic>
        <p:nvPicPr>
          <p:cNvPr id="16" name="Picture 2" descr="I:\IMG_20090101_040427.jpg"/>
          <p:cNvPicPr>
            <a:picLocks noChangeAspect="1" noChangeArrowheads="1"/>
          </p:cNvPicPr>
          <p:nvPr/>
        </p:nvPicPr>
        <p:blipFill>
          <a:blip r:embed="rId2" cstate="print"/>
          <a:srcRect/>
          <a:stretch>
            <a:fillRect/>
          </a:stretch>
        </p:blipFill>
        <p:spPr>
          <a:xfrm>
            <a:off x="304800" y="1905000"/>
            <a:ext cx="3336925" cy="2179638"/>
          </a:xfrm>
          <a:prstGeom prst="octagon">
            <a:avLst/>
          </a:prstGeom>
          <a:noFill/>
        </p:spPr>
      </p:pic>
      <p:pic>
        <p:nvPicPr>
          <p:cNvPr id="17" name="Picture 2" descr="E:\Photos\organic farming workshop 25-26 june, 2019\IMG_20190625_115632.jpg"/>
          <p:cNvPicPr>
            <a:picLocks noChangeAspect="1" noChangeArrowheads="1"/>
          </p:cNvPicPr>
          <p:nvPr/>
        </p:nvPicPr>
        <p:blipFill>
          <a:blip r:embed="rId3" cstate="print">
            <a:lum bright="10000"/>
          </a:blip>
          <a:srcRect/>
          <a:stretch>
            <a:fillRect/>
          </a:stretch>
        </p:blipFill>
        <p:spPr bwMode="auto">
          <a:xfrm>
            <a:off x="3962400" y="4267200"/>
            <a:ext cx="5029200" cy="2324100"/>
          </a:xfrm>
          <a:prstGeom prst="roundRect">
            <a:avLst/>
          </a:prstGeom>
          <a:noFill/>
        </p:spPr>
      </p:pic>
      <p:pic>
        <p:nvPicPr>
          <p:cNvPr id="18" name="Picture 3"/>
          <p:cNvPicPr>
            <a:picLocks noChangeAspect="1" noChangeArrowheads="1"/>
          </p:cNvPicPr>
          <p:nvPr/>
        </p:nvPicPr>
        <p:blipFill>
          <a:blip r:embed="rId4" cstate="print"/>
          <a:srcRect t="18462"/>
          <a:stretch>
            <a:fillRect/>
          </a:stretch>
        </p:blipFill>
        <p:spPr bwMode="auto">
          <a:xfrm>
            <a:off x="3962400" y="1790700"/>
            <a:ext cx="5029200" cy="2324100"/>
          </a:xfrm>
          <a:prstGeom prst="roundRect">
            <a:avLst/>
          </a:prstGeom>
          <a:noFill/>
          <a:ln w="9525">
            <a:noFill/>
            <a:miter lim="800000"/>
            <a:headEnd/>
            <a:tailEnd/>
          </a:ln>
          <a:effectLst/>
        </p:spPr>
      </p:pic>
      <p:pic>
        <p:nvPicPr>
          <p:cNvPr id="19" name="Picture 4"/>
          <p:cNvPicPr>
            <a:picLocks noChangeAspect="1" noChangeArrowheads="1"/>
          </p:cNvPicPr>
          <p:nvPr/>
        </p:nvPicPr>
        <p:blipFill>
          <a:blip r:embed="rId5" cstate="print"/>
          <a:srcRect/>
          <a:stretch>
            <a:fillRect/>
          </a:stretch>
        </p:blipFill>
        <p:spPr bwMode="auto">
          <a:xfrm>
            <a:off x="152400" y="4229100"/>
            <a:ext cx="3733800" cy="2324100"/>
          </a:xfrm>
          <a:prstGeom prst="trapezoid">
            <a:avLst/>
          </a:prstGeom>
          <a:noFill/>
          <a:ln w="9525">
            <a:noFill/>
            <a:miter lim="800000"/>
            <a:headEnd/>
            <a:tailEnd/>
          </a:ln>
          <a:effectLst/>
        </p:spPr>
      </p:pic>
      <p:sp>
        <p:nvSpPr>
          <p:cNvPr id="20" name="Rectangle 19"/>
          <p:cNvSpPr/>
          <p:nvPr/>
        </p:nvSpPr>
        <p:spPr>
          <a:xfrm>
            <a:off x="2357422" y="1071546"/>
            <a:ext cx="4930581" cy="523220"/>
          </a:xfrm>
          <a:prstGeom prst="rect">
            <a:avLst/>
          </a:prstGeom>
        </p:spPr>
        <p:txBody>
          <a:bodyPr wrap="none">
            <a:spAutoFit/>
          </a:bodyPr>
          <a:lstStyle/>
          <a:p>
            <a:r>
              <a:rPr lang="en-US" sz="2800" b="1" dirty="0" smtClean="0">
                <a:solidFill>
                  <a:srgbClr val="0070C0"/>
                </a:solidFill>
                <a:latin typeface="Arial Rounded MT Bold" pitchFamily="34" charset="0"/>
              </a:rPr>
              <a:t>Organic Farming Workshop</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Capacity Building &amp; Extension Activities</a:t>
            </a:r>
            <a:endParaRPr lang="en-US" sz="3600" b="1" dirty="0">
              <a:solidFill>
                <a:schemeClr val="bg1"/>
              </a:solidFill>
              <a:latin typeface="Arial Narrow" pitchFamily="34" charset="0"/>
              <a:ea typeface="Arial Unicode MS" pitchFamily="34" charset="-128"/>
              <a:cs typeface="Times New Roman" pitchFamily="18" charset="0"/>
            </a:endParaRPr>
          </a:p>
        </p:txBody>
      </p:sp>
      <p:grpSp>
        <p:nvGrpSpPr>
          <p:cNvPr id="16" name="Group 15">
            <a:extLst>
              <a:ext uri="{FF2B5EF4-FFF2-40B4-BE49-F238E27FC236}">
                <a16:creationId xmlns="" xmlns:a16="http://schemas.microsoft.com/office/drawing/2014/main" id="{DC6C2CD7-EF29-405B-A518-C8E81A65F8B2}"/>
              </a:ext>
            </a:extLst>
          </p:cNvPr>
          <p:cNvGrpSpPr/>
          <p:nvPr/>
        </p:nvGrpSpPr>
        <p:grpSpPr>
          <a:xfrm>
            <a:off x="500034" y="1571612"/>
            <a:ext cx="8001056" cy="5000660"/>
            <a:chOff x="286439" y="35083"/>
            <a:chExt cx="5683974" cy="5422152"/>
          </a:xfrm>
        </p:grpSpPr>
        <p:pic>
          <p:nvPicPr>
            <p:cNvPr id="17" name="Picture 16">
              <a:extLst>
                <a:ext uri="{FF2B5EF4-FFF2-40B4-BE49-F238E27FC236}">
                  <a16:creationId xmlns="" xmlns:a16="http://schemas.microsoft.com/office/drawing/2014/main" id="{12D0F3C2-1D70-49FC-B7E0-7BA04F6B7063}"/>
                </a:ext>
              </a:extLst>
            </p:cNvPr>
            <p:cNvPicPr/>
            <p:nvPr/>
          </p:nvPicPr>
          <p:blipFill>
            <a:blip r:embed="rId2" cstate="print">
              <a:extLst>
                <a:ext uri="{BEBA8EAE-BF5A-486C-A8C5-ECC9F3942E4B}">
                  <a14:imgProps xmlns="" xmlns:a14="http://schemas.microsoft.com/office/drawing/2010/main">
                    <a14:imgLayer r:embed="rId3">
                      <a14:imgEffect>
                        <a14:brightnessContrast bright="40000" contrast="20000"/>
                      </a14:imgEffect>
                    </a14:imgLayer>
                  </a14:imgProps>
                </a:ext>
              </a:extLst>
            </a:blip>
            <a:srcRect/>
            <a:stretch>
              <a:fillRect/>
            </a:stretch>
          </p:blipFill>
          <p:spPr bwMode="auto">
            <a:xfrm>
              <a:off x="294066" y="534339"/>
              <a:ext cx="1895173" cy="1543036"/>
            </a:xfrm>
            <a:prstGeom prst="ellipse">
              <a:avLst/>
            </a:prstGeom>
            <a:noFill/>
            <a:ln w="9525">
              <a:noFill/>
              <a:miter lim="800000"/>
              <a:headEnd/>
              <a:tailEnd/>
            </a:ln>
            <a:effectLst/>
          </p:spPr>
        </p:pic>
        <p:pic>
          <p:nvPicPr>
            <p:cNvPr id="19" name="Picture 18" descr="E:\Photos\organic farming workshop 25-26 june, 2019\IMG_20190625_115632.jpg">
              <a:extLst>
                <a:ext uri="{FF2B5EF4-FFF2-40B4-BE49-F238E27FC236}">
                  <a16:creationId xmlns="" xmlns:a16="http://schemas.microsoft.com/office/drawing/2014/main" id="{D7E2BAAD-7A3F-4D2B-8F23-073AB83D59F0}"/>
                </a:ext>
              </a:extLst>
            </p:cNvPr>
            <p:cNvPicPr/>
            <p:nvPr/>
          </p:nvPicPr>
          <p:blipFill>
            <a:blip r:embed="rId4" cstate="print">
              <a:extLst>
                <a:ext uri="{BEBA8EAE-BF5A-486C-A8C5-ECC9F3942E4B}">
                  <a14:imgProps xmlns="" xmlns:a14="http://schemas.microsoft.com/office/drawing/2010/main">
                    <a14:imgLayer r:embed="rId7">
                      <a14:imgEffect>
                        <a14:brightnessContrast bright="40000" contrast="20000"/>
                      </a14:imgEffect>
                    </a14:imgLayer>
                  </a14:imgProps>
                </a:ext>
              </a:extLst>
            </a:blip>
            <a:srcRect/>
            <a:stretch>
              <a:fillRect/>
            </a:stretch>
          </p:blipFill>
          <p:spPr bwMode="auto">
            <a:xfrm>
              <a:off x="4190650" y="377588"/>
              <a:ext cx="1779763" cy="1543036"/>
            </a:xfrm>
            <a:prstGeom prst="ellipse">
              <a:avLst/>
            </a:prstGeom>
            <a:noFill/>
          </p:spPr>
        </p:pic>
        <p:pic>
          <p:nvPicPr>
            <p:cNvPr id="20" name="Picture 19">
              <a:extLst>
                <a:ext uri="{FF2B5EF4-FFF2-40B4-BE49-F238E27FC236}">
                  <a16:creationId xmlns="" xmlns:a16="http://schemas.microsoft.com/office/drawing/2014/main" id="{001C00FB-B805-4838-A1E7-AF5D3B9EABA6}"/>
                </a:ext>
              </a:extLst>
            </p:cNvPr>
            <p:cNvPicPr/>
            <p:nvPr/>
          </p:nvPicPr>
          <p:blipFill>
            <a:blip r:embed="rId8" cstate="print">
              <a:extLst>
                <a:ext uri="{BEBA8EAE-BF5A-486C-A8C5-ECC9F3942E4B}">
                  <a14:imgProps xmlns="" xmlns:a14="http://schemas.microsoft.com/office/drawing/2010/main">
                    <a14:imgLayer r:embed="rId9">
                      <a14:imgEffect>
                        <a14:brightnessContrast bright="20000" contrast="20000"/>
                      </a14:imgEffect>
                    </a14:imgLayer>
                  </a14:imgProps>
                </a:ext>
              </a:extLst>
            </a:blip>
            <a:srcRect t="19792"/>
            <a:stretch>
              <a:fillRect/>
            </a:stretch>
          </p:blipFill>
          <p:spPr bwMode="auto">
            <a:xfrm>
              <a:off x="2317392" y="3914199"/>
              <a:ext cx="1779762" cy="1543036"/>
            </a:xfrm>
            <a:prstGeom prst="ellipse">
              <a:avLst/>
            </a:prstGeom>
            <a:noFill/>
            <a:ln w="9525">
              <a:noFill/>
              <a:miter lim="800000"/>
              <a:headEnd/>
              <a:tailEnd/>
            </a:ln>
          </p:spPr>
        </p:pic>
        <p:pic>
          <p:nvPicPr>
            <p:cNvPr id="21" name="Picture 20" descr="D:\Plant Protection\KVK Programs\IMG_20190329_122451.jpg">
              <a:extLst>
                <a:ext uri="{FF2B5EF4-FFF2-40B4-BE49-F238E27FC236}">
                  <a16:creationId xmlns="" xmlns:a16="http://schemas.microsoft.com/office/drawing/2014/main" id="{2A2B8357-0A6E-489E-8ED7-9EE884576464}"/>
                </a:ext>
              </a:extLst>
            </p:cNvPr>
            <p:cNvPicPr/>
            <p:nvPr/>
          </p:nvPicPr>
          <p:blipFill>
            <a:blip r:embed="rId10" cstate="print">
              <a:extLst>
                <a:ext uri="{BEBA8EAE-BF5A-486C-A8C5-ECC9F3942E4B}">
                  <a14:imgProps xmlns="" xmlns:a14="http://schemas.microsoft.com/office/drawing/2010/main">
                    <a14:imgLayer r:embed="rId11">
                      <a14:imgEffect>
                        <a14:brightnessContrast bright="20000" contrast="20000"/>
                      </a14:imgEffect>
                    </a14:imgLayer>
                  </a14:imgProps>
                </a:ext>
              </a:extLst>
            </a:blip>
            <a:srcRect t="9091"/>
            <a:stretch>
              <a:fillRect/>
            </a:stretch>
          </p:blipFill>
          <p:spPr bwMode="auto">
            <a:xfrm>
              <a:off x="2330389" y="35083"/>
              <a:ext cx="1779762" cy="1543036"/>
            </a:xfrm>
            <a:prstGeom prst="ellipse">
              <a:avLst/>
            </a:prstGeom>
            <a:noFill/>
            <a:ln w="9525">
              <a:noFill/>
              <a:miter lim="800000"/>
              <a:headEnd/>
              <a:tailEnd/>
            </a:ln>
          </p:spPr>
        </p:pic>
        <p:pic>
          <p:nvPicPr>
            <p:cNvPr id="22" name="Picture 21" descr="H:\Group Discussion\IMG-20191011-WA0104.jpg">
              <a:extLst>
                <a:ext uri="{FF2B5EF4-FFF2-40B4-BE49-F238E27FC236}">
                  <a16:creationId xmlns="" xmlns:a16="http://schemas.microsoft.com/office/drawing/2014/main" id="{3FC9948B-5141-4E5E-867C-86CADE73B14C}"/>
                </a:ext>
              </a:extLst>
            </p:cNvPr>
            <p:cNvPicPr/>
            <p:nvPr/>
          </p:nvPicPr>
          <p:blipFill>
            <a:blip r:embed="rId12" cstate="print">
              <a:extLst>
                <a:ext uri="{BEBA8EAE-BF5A-486C-A8C5-ECC9F3942E4B}">
                  <a14:imgProps xmlns="" xmlns:a14="http://schemas.microsoft.com/office/drawing/2010/main">
                    <a14:imgLayer r:embed="rId13">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286439" y="3422439"/>
              <a:ext cx="1895172" cy="1543035"/>
            </a:xfrm>
            <a:prstGeom prst="ellipse">
              <a:avLst/>
            </a:prstGeom>
            <a:noFill/>
            <a:extLst>
              <a:ext uri="{909E8E84-426E-40DD-AFC4-6F175D3DCCD1}">
                <a14:hiddenFill xmlns="" xmlns:a14="http://schemas.microsoft.com/office/drawing/2010/main">
                  <a:solidFill>
                    <a:srgbClr val="FFFFFF"/>
                  </a:solidFill>
                </a14:hiddenFill>
              </a:ext>
            </a:extLst>
          </p:spPr>
        </p:pic>
        <p:pic>
          <p:nvPicPr>
            <p:cNvPr id="23" name="Picture 5" descr="F:\Recent Activities photos\IMG_20191202_111517.jpg">
              <a:extLst>
                <a:ext uri="{FF2B5EF4-FFF2-40B4-BE49-F238E27FC236}">
                  <a16:creationId xmlns="" xmlns:a16="http://schemas.microsoft.com/office/drawing/2014/main" id="{9D225664-4DC6-4971-B60E-AD956A1F80C2}"/>
                </a:ext>
              </a:extLst>
            </p:cNvPr>
            <p:cNvPicPr>
              <a:picLocks noChangeAspect="1" noChangeArrowheads="1"/>
            </p:cNvPicPr>
            <p:nvPr/>
          </p:nvPicPr>
          <p:blipFill>
            <a:blip r:embed="rId14" cstate="print">
              <a:extLst>
                <a:ext uri="{BEBA8EAE-BF5A-486C-A8C5-ECC9F3942E4B}">
                  <a14:imgProps xmlns="" xmlns:a14="http://schemas.microsoft.com/office/drawing/2010/main">
                    <a14:imgLayer r:embed="rId15">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4192667" y="3567036"/>
              <a:ext cx="1777746" cy="1538926"/>
            </a:xfrm>
            <a:prstGeom prst="ellipse">
              <a:avLst/>
            </a:prstGeom>
            <a:noFill/>
            <a:extLst>
              <a:ext uri="{909E8E84-426E-40DD-AFC4-6F175D3DCCD1}">
                <a14:hiddenFill xmlns="" xmlns:a14="http://schemas.microsoft.com/office/drawing/2010/main">
                  <a:solidFill>
                    <a:srgbClr val="FFFFFF"/>
                  </a:solidFill>
                </a14:hiddenFill>
              </a:ext>
            </a:extLst>
          </p:spPr>
        </p:pic>
      </p:grpSp>
      <p:sp>
        <p:nvSpPr>
          <p:cNvPr id="24" name="Rectangle 23"/>
          <p:cNvSpPr/>
          <p:nvPr/>
        </p:nvSpPr>
        <p:spPr>
          <a:xfrm>
            <a:off x="2786050" y="928670"/>
            <a:ext cx="4102405" cy="584775"/>
          </a:xfrm>
          <a:prstGeom prst="rect">
            <a:avLst/>
          </a:prstGeom>
        </p:spPr>
        <p:txBody>
          <a:bodyPr wrap="none">
            <a:spAutoFit/>
          </a:bodyPr>
          <a:lstStyle/>
          <a:p>
            <a:r>
              <a:rPr lang="en-US" sz="3200" b="1" dirty="0" smtClean="0">
                <a:solidFill>
                  <a:srgbClr val="0070C0"/>
                </a:solidFill>
                <a:latin typeface="Arial Rounded MT Bold" pitchFamily="34" charset="0"/>
              </a:rPr>
              <a:t>Extension Activities</a:t>
            </a:r>
            <a:endParaRPr lang="en-US" sz="2800" dirty="0"/>
          </a:p>
        </p:txBody>
      </p:sp>
      <p:pic>
        <p:nvPicPr>
          <p:cNvPr id="25" name="Picture 2"/>
          <p:cNvPicPr>
            <a:picLocks noChangeAspect="1" noChangeArrowheads="1"/>
          </p:cNvPicPr>
          <p:nvPr/>
        </p:nvPicPr>
        <p:blipFill>
          <a:blip r:embed="rId16" cstate="print"/>
          <a:srcRect/>
          <a:stretch>
            <a:fillRect/>
          </a:stretch>
        </p:blipFill>
        <p:spPr bwMode="auto">
          <a:xfrm>
            <a:off x="3143240" y="3214686"/>
            <a:ext cx="3210965" cy="1928826"/>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Demonstration by Successful Farmers</a:t>
            </a:r>
            <a:endParaRPr lang="en-US" sz="3600" b="1" dirty="0">
              <a:solidFill>
                <a:schemeClr val="bg1"/>
              </a:solidFill>
              <a:latin typeface="Arial Narrow" pitchFamily="34" charset="0"/>
              <a:ea typeface="Arial Unicode MS" pitchFamily="34" charset="-128"/>
              <a:cs typeface="Times New Roman" pitchFamily="18" charset="0"/>
            </a:endParaRPr>
          </a:p>
        </p:txBody>
      </p:sp>
      <p:sp>
        <p:nvSpPr>
          <p:cNvPr id="3" name="Rectangle 2"/>
          <p:cNvSpPr>
            <a:spLocks noChangeArrowheads="1"/>
          </p:cNvSpPr>
          <p:nvPr/>
        </p:nvSpPr>
        <p:spPr bwMode="auto">
          <a:xfrm>
            <a:off x="428596" y="857232"/>
            <a:ext cx="3929090" cy="523202"/>
          </a:xfrm>
          <a:prstGeom prst="rect">
            <a:avLst/>
          </a:prstGeom>
          <a:solidFill>
            <a:srgbClr val="7030A0"/>
          </a:solidFill>
          <a:ln w="9525">
            <a:noFill/>
            <a:miter lim="800000"/>
            <a:headEnd/>
            <a:tailEnd/>
          </a:ln>
        </p:spPr>
        <p:txBody>
          <a:bodyPr wrap="square" lIns="91419" tIns="45711" rIns="91419" bIns="45711">
            <a:spAutoFit/>
          </a:bodyPr>
          <a:lstStyle/>
          <a:p>
            <a:pPr algn="ctr"/>
            <a:r>
              <a:rPr lang="en-US" sz="2800" b="1" dirty="0" smtClean="0">
                <a:solidFill>
                  <a:schemeClr val="bg1"/>
                </a:solidFill>
                <a:latin typeface="Bahnschrift SemiBold SemiConden" pitchFamily="34" charset="0"/>
                <a:ea typeface="Arial Unicode MS" pitchFamily="34" charset="-128"/>
                <a:cs typeface="Times New Roman" pitchFamily="18" charset="0"/>
              </a:rPr>
              <a:t>Mr. </a:t>
            </a:r>
            <a:r>
              <a:rPr lang="en-US" sz="2800" b="1" dirty="0" err="1" smtClean="0">
                <a:solidFill>
                  <a:schemeClr val="bg1"/>
                </a:solidFill>
                <a:latin typeface="Bahnschrift SemiBold SemiConden" pitchFamily="34" charset="0"/>
                <a:ea typeface="Arial Unicode MS" pitchFamily="34" charset="-128"/>
                <a:cs typeface="Times New Roman" pitchFamily="18" charset="0"/>
              </a:rPr>
              <a:t>Tanaji</a:t>
            </a:r>
            <a:r>
              <a:rPr lang="en-US" sz="2800" b="1" dirty="0" smtClean="0">
                <a:solidFill>
                  <a:schemeClr val="bg1"/>
                </a:solidFill>
                <a:latin typeface="Bahnschrift SemiBold SemiConden" pitchFamily="34" charset="0"/>
                <a:ea typeface="Arial Unicode MS" pitchFamily="34" charset="-128"/>
                <a:cs typeface="Times New Roman" pitchFamily="18" charset="0"/>
              </a:rPr>
              <a:t> </a:t>
            </a:r>
            <a:r>
              <a:rPr lang="en-US" sz="2800" b="1" dirty="0" err="1" smtClean="0">
                <a:solidFill>
                  <a:schemeClr val="bg1"/>
                </a:solidFill>
                <a:latin typeface="Bahnschrift SemiBold SemiConden" pitchFamily="34" charset="0"/>
                <a:ea typeface="Arial Unicode MS" pitchFamily="34" charset="-128"/>
                <a:cs typeface="Times New Roman" pitchFamily="18" charset="0"/>
              </a:rPr>
              <a:t>Nikam</a:t>
            </a:r>
            <a:endParaRPr lang="en-US" sz="2800" b="1" dirty="0">
              <a:solidFill>
                <a:schemeClr val="bg1"/>
              </a:solidFill>
              <a:latin typeface="Arial Narrow" pitchFamily="34" charset="0"/>
              <a:ea typeface="Arial Unicode MS" pitchFamily="34" charset="-128"/>
              <a:cs typeface="Times New Roman" pitchFamily="18" charset="0"/>
            </a:endParaRPr>
          </a:p>
        </p:txBody>
      </p:sp>
      <p:sp>
        <p:nvSpPr>
          <p:cNvPr id="5" name="TextBox 4"/>
          <p:cNvSpPr txBox="1"/>
          <p:nvPr/>
        </p:nvSpPr>
        <p:spPr>
          <a:xfrm>
            <a:off x="142844" y="2986817"/>
            <a:ext cx="4500594" cy="2585323"/>
          </a:xfrm>
          <a:prstGeom prst="rect">
            <a:avLst/>
          </a:prstGeom>
          <a:solidFill>
            <a:schemeClr val="accent2">
              <a:lumMod val="40000"/>
              <a:lumOff val="60000"/>
            </a:schemeClr>
          </a:solidFill>
        </p:spPr>
        <p:txBody>
          <a:bodyPr wrap="square" rtlCol="0">
            <a:spAutoFit/>
          </a:bodyPr>
          <a:lstStyle/>
          <a:p>
            <a:pPr marL="290513" indent="-290513">
              <a:buFont typeface="Arial" pitchFamily="34" charset="0"/>
              <a:buChar char="•"/>
            </a:pPr>
            <a:r>
              <a:rPr lang="en-US" sz="1800" dirty="0" smtClean="0">
                <a:latin typeface="Arial Narrow" pitchFamily="34" charset="0"/>
              </a:rPr>
              <a:t>He has 1.5 acre land &amp; growing all vegetables, cereals &amp; legume crops  and also earning 2.5 to 3.5 lacks annually through natural farming.</a:t>
            </a:r>
          </a:p>
          <a:p>
            <a:pPr marL="290513" indent="-290513">
              <a:buFont typeface="Arial" pitchFamily="34" charset="0"/>
              <a:buChar char="•"/>
            </a:pPr>
            <a:r>
              <a:rPr lang="en-US" sz="1800" dirty="0" smtClean="0">
                <a:latin typeface="Arial Narrow" pitchFamily="34" charset="0"/>
              </a:rPr>
              <a:t>He is mentor in Natural Farming &amp; Input preparation.</a:t>
            </a:r>
          </a:p>
          <a:p>
            <a:pPr marL="290513" indent="-290513">
              <a:buFont typeface="Arial" pitchFamily="34" charset="0"/>
              <a:buChar char="•"/>
            </a:pPr>
            <a:r>
              <a:rPr lang="en-US" sz="1800" dirty="0" smtClean="0">
                <a:latin typeface="Arial Narrow" pitchFamily="34" charset="0"/>
              </a:rPr>
              <a:t>He is developing master trainers at village level for the promotion of Natural Farming.</a:t>
            </a:r>
          </a:p>
          <a:p>
            <a:pPr marL="290513" indent="-290513">
              <a:buFont typeface="Arial" pitchFamily="34" charset="0"/>
              <a:buChar char="•"/>
            </a:pPr>
            <a:r>
              <a:rPr lang="en-US" sz="1800" dirty="0" smtClean="0">
                <a:latin typeface="Arial Narrow" pitchFamily="34" charset="0"/>
              </a:rPr>
              <a:t>He is developing Deshi seed banks at village level.</a:t>
            </a:r>
            <a:endParaRPr lang="en-US" sz="1800" dirty="0"/>
          </a:p>
        </p:txBody>
      </p:sp>
      <p:sp>
        <p:nvSpPr>
          <p:cNvPr id="6" name="Rectangle 5"/>
          <p:cNvSpPr>
            <a:spLocks noChangeArrowheads="1"/>
          </p:cNvSpPr>
          <p:nvPr/>
        </p:nvSpPr>
        <p:spPr bwMode="auto">
          <a:xfrm>
            <a:off x="5072066" y="857232"/>
            <a:ext cx="3929090" cy="523202"/>
          </a:xfrm>
          <a:prstGeom prst="rect">
            <a:avLst/>
          </a:prstGeom>
          <a:solidFill>
            <a:srgbClr val="FF0000"/>
          </a:solidFill>
          <a:ln w="9525">
            <a:noFill/>
            <a:miter lim="800000"/>
            <a:headEnd/>
            <a:tailEnd/>
          </a:ln>
        </p:spPr>
        <p:txBody>
          <a:bodyPr wrap="square" lIns="91419" tIns="45711" rIns="91419" bIns="45711">
            <a:spAutoFit/>
          </a:bodyPr>
          <a:lstStyle/>
          <a:p>
            <a:pPr algn="ctr"/>
            <a:r>
              <a:rPr lang="en-US" sz="2800" b="1" dirty="0" smtClean="0">
                <a:solidFill>
                  <a:schemeClr val="bg1"/>
                </a:solidFill>
                <a:latin typeface="Bahnschrift SemiBold SemiConden" pitchFamily="34" charset="0"/>
                <a:ea typeface="Arial Unicode MS" pitchFamily="34" charset="-128"/>
                <a:cs typeface="Times New Roman" pitchFamily="18" charset="0"/>
              </a:rPr>
              <a:t>Mrs. </a:t>
            </a:r>
            <a:r>
              <a:rPr lang="en-US" sz="2800" b="1" dirty="0" err="1" smtClean="0">
                <a:solidFill>
                  <a:schemeClr val="bg1"/>
                </a:solidFill>
                <a:latin typeface="Bahnschrift SemiBold SemiConden" pitchFamily="34" charset="0"/>
                <a:ea typeface="Arial Unicode MS" pitchFamily="34" charset="-128"/>
                <a:cs typeface="Times New Roman" pitchFamily="18" charset="0"/>
              </a:rPr>
              <a:t>Rupali</a:t>
            </a:r>
            <a:r>
              <a:rPr lang="en-US" sz="2800" b="1" dirty="0" smtClean="0">
                <a:solidFill>
                  <a:schemeClr val="bg1"/>
                </a:solidFill>
                <a:latin typeface="Bahnschrift SemiBold SemiConden" pitchFamily="34" charset="0"/>
                <a:ea typeface="Arial Unicode MS" pitchFamily="34" charset="-128"/>
                <a:cs typeface="Times New Roman" pitchFamily="18" charset="0"/>
              </a:rPr>
              <a:t> Mali</a:t>
            </a:r>
            <a:endParaRPr lang="en-US" sz="2800" b="1" dirty="0">
              <a:solidFill>
                <a:schemeClr val="bg1"/>
              </a:solidFill>
              <a:latin typeface="Arial Narrow" pitchFamily="34" charset="0"/>
              <a:ea typeface="Arial Unicode MS" pitchFamily="34" charset="-128"/>
              <a:cs typeface="Times New Roman" pitchFamily="18" charset="0"/>
            </a:endParaRPr>
          </a:p>
        </p:txBody>
      </p:sp>
      <p:sp>
        <p:nvSpPr>
          <p:cNvPr id="7" name="TextBox 6"/>
          <p:cNvSpPr txBox="1"/>
          <p:nvPr/>
        </p:nvSpPr>
        <p:spPr>
          <a:xfrm>
            <a:off x="4714876" y="3000372"/>
            <a:ext cx="4357686" cy="2539157"/>
          </a:xfrm>
          <a:prstGeom prst="rect">
            <a:avLst/>
          </a:prstGeom>
          <a:solidFill>
            <a:schemeClr val="accent4">
              <a:lumMod val="40000"/>
              <a:lumOff val="60000"/>
            </a:schemeClr>
          </a:solidFill>
        </p:spPr>
        <p:txBody>
          <a:bodyPr wrap="square" rtlCol="0">
            <a:spAutoFit/>
          </a:bodyPr>
          <a:lstStyle/>
          <a:p>
            <a:pPr marL="290513" indent="-290513">
              <a:buFont typeface="Arial" pitchFamily="34" charset="0"/>
              <a:buChar char="•"/>
            </a:pPr>
            <a:r>
              <a:rPr lang="en-US" sz="2000" dirty="0" smtClean="0">
                <a:latin typeface="Arial Narrow" pitchFamily="34" charset="0"/>
              </a:rPr>
              <a:t>She has 1 acre land &amp; two Deshi cow, also she has a production unit of </a:t>
            </a:r>
            <a:r>
              <a:rPr lang="en-US" sz="2000" dirty="0" err="1" smtClean="0">
                <a:latin typeface="Arial Narrow" pitchFamily="34" charset="0"/>
              </a:rPr>
              <a:t>Jivamrut</a:t>
            </a:r>
            <a:r>
              <a:rPr lang="en-US" sz="2000" dirty="0" smtClean="0">
                <a:latin typeface="Arial Narrow" pitchFamily="34" charset="0"/>
              </a:rPr>
              <a:t>, </a:t>
            </a:r>
            <a:r>
              <a:rPr lang="en-US" sz="2000" dirty="0" err="1" smtClean="0">
                <a:latin typeface="Arial Narrow" pitchFamily="34" charset="0"/>
              </a:rPr>
              <a:t>Ghanjivamrut</a:t>
            </a:r>
            <a:r>
              <a:rPr lang="en-US" sz="2000" dirty="0" smtClean="0">
                <a:latin typeface="Arial Narrow" pitchFamily="34" charset="0"/>
              </a:rPr>
              <a:t>, </a:t>
            </a:r>
            <a:r>
              <a:rPr lang="en-US" sz="2000" dirty="0" err="1" smtClean="0">
                <a:latin typeface="Arial Narrow" pitchFamily="34" charset="0"/>
              </a:rPr>
              <a:t>Bijamrut</a:t>
            </a:r>
            <a:r>
              <a:rPr lang="en-US" sz="2000" dirty="0" smtClean="0">
                <a:latin typeface="Arial Narrow" pitchFamily="34" charset="0"/>
              </a:rPr>
              <a:t> &amp; </a:t>
            </a:r>
            <a:r>
              <a:rPr lang="en-US" sz="2000" dirty="0" err="1" smtClean="0">
                <a:latin typeface="Arial Narrow" pitchFamily="34" charset="0"/>
              </a:rPr>
              <a:t>Dashparniark</a:t>
            </a:r>
            <a:r>
              <a:rPr lang="en-US" sz="2000" dirty="0" smtClean="0">
                <a:latin typeface="Arial Narrow" pitchFamily="34" charset="0"/>
              </a:rPr>
              <a:t> etc.</a:t>
            </a:r>
          </a:p>
          <a:p>
            <a:pPr marL="290513" indent="-290513">
              <a:buFont typeface="Arial" pitchFamily="34" charset="0"/>
              <a:buChar char="•"/>
            </a:pPr>
            <a:r>
              <a:rPr lang="en-US" sz="2000" dirty="0" smtClean="0">
                <a:latin typeface="Arial Narrow" pitchFamily="34" charset="0"/>
              </a:rPr>
              <a:t>She has Nutritional Garden in 1000 </a:t>
            </a:r>
            <a:r>
              <a:rPr lang="en-US" sz="2000" dirty="0" err="1" smtClean="0">
                <a:latin typeface="Arial Narrow" pitchFamily="34" charset="0"/>
              </a:rPr>
              <a:t>Sq.Feet</a:t>
            </a:r>
            <a:r>
              <a:rPr lang="en-US" sz="2000" dirty="0" smtClean="0">
                <a:latin typeface="Arial Narrow" pitchFamily="34" charset="0"/>
              </a:rPr>
              <a:t> area under natural farming and she train the farm </a:t>
            </a:r>
            <a:r>
              <a:rPr lang="en-US" sz="2000" dirty="0" err="1" smtClean="0">
                <a:latin typeface="Arial Narrow" pitchFamily="34" charset="0"/>
              </a:rPr>
              <a:t>womens</a:t>
            </a:r>
            <a:r>
              <a:rPr lang="en-US" sz="2000" dirty="0" smtClean="0">
                <a:latin typeface="Arial Narrow" pitchFamily="34" charset="0"/>
              </a:rPr>
              <a:t> for preparation of natural input.</a:t>
            </a:r>
          </a:p>
        </p:txBody>
      </p:sp>
      <p:pic>
        <p:nvPicPr>
          <p:cNvPr id="3074" name="Picture 2" descr="C:\Users\DELL\Downloads\Rupali MaliASC.png"/>
          <p:cNvPicPr>
            <a:picLocks noChangeAspect="1" noChangeArrowheads="1"/>
          </p:cNvPicPr>
          <p:nvPr/>
        </p:nvPicPr>
        <p:blipFill>
          <a:blip r:embed="rId2"/>
          <a:srcRect/>
          <a:stretch>
            <a:fillRect/>
          </a:stretch>
        </p:blipFill>
        <p:spPr bwMode="auto">
          <a:xfrm>
            <a:off x="6215074" y="1428736"/>
            <a:ext cx="1428760" cy="1500198"/>
          </a:xfrm>
          <a:prstGeom prst="rect">
            <a:avLst/>
          </a:prstGeom>
          <a:noFill/>
          <a:ln>
            <a:solidFill>
              <a:schemeClr val="bg1"/>
            </a:solidFill>
          </a:ln>
        </p:spPr>
      </p:pic>
      <p:sp>
        <p:nvSpPr>
          <p:cNvPr id="9" name="object 31"/>
          <p:cNvSpPr/>
          <p:nvPr/>
        </p:nvSpPr>
        <p:spPr>
          <a:xfrm>
            <a:off x="1571604" y="1428736"/>
            <a:ext cx="1428760" cy="150019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646313"/>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600" b="1" dirty="0" smtClean="0">
                <a:solidFill>
                  <a:schemeClr val="bg1"/>
                </a:solidFill>
                <a:latin typeface="Arial Narrow" pitchFamily="34" charset="0"/>
                <a:ea typeface="Arial Unicode MS" pitchFamily="34" charset="-128"/>
                <a:cs typeface="Times New Roman" pitchFamily="18" charset="0"/>
              </a:rPr>
              <a:t>Future Plans</a:t>
            </a:r>
            <a:endParaRPr lang="en-US" sz="3600" b="1" dirty="0">
              <a:solidFill>
                <a:schemeClr val="bg1"/>
              </a:solidFill>
              <a:latin typeface="Arial Narrow" pitchFamily="34" charset="0"/>
              <a:ea typeface="Arial Unicode MS" pitchFamily="34" charset="-128"/>
              <a:cs typeface="Times New Roman" pitchFamily="18" charset="0"/>
            </a:endParaRPr>
          </a:p>
        </p:txBody>
      </p:sp>
      <p:sp>
        <p:nvSpPr>
          <p:cNvPr id="4" name="TextBox 3"/>
          <p:cNvSpPr txBox="1"/>
          <p:nvPr/>
        </p:nvSpPr>
        <p:spPr>
          <a:xfrm>
            <a:off x="357158" y="1857364"/>
            <a:ext cx="8786842" cy="3339376"/>
          </a:xfrm>
          <a:prstGeom prst="rect">
            <a:avLst/>
          </a:prstGeom>
          <a:noFill/>
        </p:spPr>
        <p:txBody>
          <a:bodyPr wrap="square" rtlCol="0">
            <a:spAutoFit/>
          </a:bodyPr>
          <a:lstStyle/>
          <a:p>
            <a:pPr marL="290513" indent="-290513">
              <a:buFont typeface="Arial" pitchFamily="34" charset="0"/>
              <a:buChar char="•"/>
            </a:pPr>
            <a:r>
              <a:rPr lang="en-US" sz="2400" dirty="0" smtClean="0">
                <a:latin typeface="Arial Narrow" pitchFamily="34" charset="0"/>
              </a:rPr>
              <a:t>We are going to develop the Organic Farming cluster on 1000 acre area under KVK jurisdiction</a:t>
            </a:r>
          </a:p>
          <a:p>
            <a:pPr marL="290513" indent="-290513">
              <a:buFont typeface="Arial" pitchFamily="34" charset="0"/>
              <a:buChar char="•"/>
            </a:pPr>
            <a:r>
              <a:rPr lang="en-US" sz="2400" dirty="0" smtClean="0">
                <a:latin typeface="Arial Narrow" pitchFamily="34" charset="0"/>
              </a:rPr>
              <a:t>In this cluster we will cover all vegetables, cereals, pulses &amp; oil seed crops.</a:t>
            </a:r>
          </a:p>
          <a:p>
            <a:pPr marL="290513" indent="-290513">
              <a:buFont typeface="Arial" pitchFamily="34" charset="0"/>
              <a:buChar char="•"/>
            </a:pPr>
            <a:r>
              <a:rPr lang="en-US" sz="2400" dirty="0" smtClean="0">
                <a:latin typeface="Arial Narrow" pitchFamily="34" charset="0"/>
              </a:rPr>
              <a:t>Under this cluster we will train farmers for preparation Natural </a:t>
            </a:r>
            <a:r>
              <a:rPr lang="en-US" sz="2400" dirty="0" err="1" smtClean="0">
                <a:latin typeface="Arial Narrow" pitchFamily="34" charset="0"/>
              </a:rPr>
              <a:t>agri</a:t>
            </a:r>
            <a:r>
              <a:rPr lang="en-US" sz="2400" dirty="0" smtClean="0">
                <a:latin typeface="Arial Narrow" pitchFamily="34" charset="0"/>
              </a:rPr>
              <a:t> inputs.</a:t>
            </a:r>
          </a:p>
          <a:p>
            <a:pPr marL="290513" indent="-290513">
              <a:buFont typeface="Arial" pitchFamily="34" charset="0"/>
              <a:buChar char="•"/>
            </a:pPr>
            <a:r>
              <a:rPr lang="en-US" sz="2400" dirty="0" smtClean="0">
                <a:latin typeface="Arial Narrow" pitchFamily="34" charset="0"/>
              </a:rPr>
              <a:t>We will give assurance to farmers regarding purchasing of farm produce.</a:t>
            </a:r>
          </a:p>
          <a:p>
            <a:pPr marL="290513" indent="-290513">
              <a:buFont typeface="Arial" pitchFamily="34" charset="0"/>
              <a:buChar char="•"/>
            </a:pPr>
            <a:r>
              <a:rPr lang="en-US" sz="2400" dirty="0" smtClean="0">
                <a:latin typeface="Arial Narrow" pitchFamily="34" charset="0"/>
              </a:rPr>
              <a:t>After purchasing the farm produce we will value adds &amp; package the produce </a:t>
            </a:r>
          </a:p>
          <a:p>
            <a:pPr marL="290513" indent="-290513">
              <a:buFont typeface="Arial" pitchFamily="34" charset="0"/>
              <a:buChar char="•"/>
            </a:pPr>
            <a:r>
              <a:rPr lang="en-US" sz="2400" dirty="0" smtClean="0">
                <a:latin typeface="Arial Narrow" pitchFamily="34" charset="0"/>
              </a:rPr>
              <a:t>Finally we will provides fresh &amp; safe product for the consumers.</a:t>
            </a:r>
            <a:endParaRPr lang="en-US" dirty="0" smtClean="0"/>
          </a:p>
          <a:p>
            <a:pPr indent="290513">
              <a:buFont typeface="Arial" pitchFamily="34" charset="0"/>
              <a:buChar char="•"/>
            </a:pPr>
            <a:endParaRPr lang="en-US" dirty="0"/>
          </a:p>
        </p:txBody>
      </p:sp>
      <p:sp>
        <p:nvSpPr>
          <p:cNvPr id="5" name="Rectangle 4"/>
          <p:cNvSpPr>
            <a:spLocks noChangeArrowheads="1"/>
          </p:cNvSpPr>
          <p:nvPr/>
        </p:nvSpPr>
        <p:spPr bwMode="auto">
          <a:xfrm>
            <a:off x="785786" y="1071546"/>
            <a:ext cx="7929618" cy="584757"/>
          </a:xfrm>
          <a:prstGeom prst="rect">
            <a:avLst/>
          </a:prstGeom>
          <a:solidFill>
            <a:srgbClr val="002060"/>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Bahnschrift SemiBold SemiConden" pitchFamily="34" charset="0"/>
                <a:ea typeface="Arial Unicode MS" pitchFamily="34" charset="-128"/>
                <a:cs typeface="Times New Roman" pitchFamily="18" charset="0"/>
              </a:rPr>
              <a:t>Natural Farming Cluster (1000 Acres)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A7EF958-6FC6-41AB-BE02-903A7697220B}"/>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val="0"/>
              </a:ext>
            </a:extLst>
          </a:blip>
          <a:srcRect l="21102" t="22669" r="10521" b="8699"/>
          <a:stretch/>
        </p:blipFill>
        <p:spPr>
          <a:xfrm>
            <a:off x="1500166" y="714356"/>
            <a:ext cx="6215106" cy="3671279"/>
          </a:xfrm>
          <a:prstGeom prst="rect">
            <a:avLst/>
          </a:prstGeom>
        </p:spPr>
      </p:pic>
      <p:sp>
        <p:nvSpPr>
          <p:cNvPr id="6" name="Rectangle 5">
            <a:extLst>
              <a:ext uri="{FF2B5EF4-FFF2-40B4-BE49-F238E27FC236}">
                <a16:creationId xmlns="" xmlns:a16="http://schemas.microsoft.com/office/drawing/2014/main" id="{F59EA305-4EC5-47B7-832D-49D8A7B1F97A}"/>
              </a:ext>
            </a:extLst>
          </p:cNvPr>
          <p:cNvSpPr/>
          <p:nvPr/>
        </p:nvSpPr>
        <p:spPr>
          <a:xfrm>
            <a:off x="1608676" y="428604"/>
            <a:ext cx="6317109" cy="150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600" b="1" dirty="0">
              <a:solidFill>
                <a:srgbClr val="7030A0"/>
              </a:solidFill>
              <a:latin typeface="Arial Narrow" pitchFamily="34" charset="0"/>
            </a:endParaRPr>
          </a:p>
        </p:txBody>
      </p:sp>
      <p:sp>
        <p:nvSpPr>
          <p:cNvPr id="8" name="Oval 7"/>
          <p:cNvSpPr/>
          <p:nvPr/>
        </p:nvSpPr>
        <p:spPr>
          <a:xfrm>
            <a:off x="1714480" y="4714884"/>
            <a:ext cx="6072230" cy="135732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Thank You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4282" y="1071546"/>
          <a:ext cx="8643998" cy="5563141"/>
        </p:xfrm>
        <a:graphic>
          <a:graphicData uri="http://schemas.openxmlformats.org/drawingml/2006/table">
            <a:tbl>
              <a:tblPr firstRow="1" bandRow="1">
                <a:tableStyleId>{5C22544A-7EE6-4342-B048-85BDC9FD1C3A}</a:tableStyleId>
              </a:tblPr>
              <a:tblGrid>
                <a:gridCol w="571504"/>
                <a:gridCol w="2214578"/>
                <a:gridCol w="2951084"/>
                <a:gridCol w="2906832"/>
              </a:tblGrid>
              <a:tr h="626659">
                <a:tc>
                  <a:txBody>
                    <a:bodyPr/>
                    <a:lstStyle/>
                    <a:p>
                      <a:pPr algn="ctr"/>
                      <a:r>
                        <a:rPr lang="en-US" sz="1800" dirty="0" smtClean="0">
                          <a:solidFill>
                            <a:schemeClr val="bg1"/>
                          </a:solidFill>
                        </a:rPr>
                        <a:t>Sr. No</a:t>
                      </a:r>
                      <a:endParaRPr lang="en-US" sz="1800" dirty="0">
                        <a:solidFill>
                          <a:schemeClr val="bg1"/>
                        </a:solidFill>
                      </a:endParaRPr>
                    </a:p>
                  </a:txBody>
                  <a:tcPr anchor="ctr">
                    <a:solidFill>
                      <a:schemeClr val="accent4">
                        <a:lumMod val="50000"/>
                      </a:schemeClr>
                    </a:solidFill>
                  </a:tcPr>
                </a:tc>
                <a:tc>
                  <a:txBody>
                    <a:bodyPr/>
                    <a:lstStyle/>
                    <a:p>
                      <a:pPr algn="ctr"/>
                      <a:r>
                        <a:rPr lang="en-US" sz="1800" dirty="0" smtClean="0">
                          <a:solidFill>
                            <a:schemeClr val="bg1"/>
                          </a:solidFill>
                        </a:rPr>
                        <a:t>Name of the organic Input</a:t>
                      </a:r>
                      <a:endParaRPr lang="en-US" sz="1800" dirty="0">
                        <a:solidFill>
                          <a:schemeClr val="bg1"/>
                        </a:solidFill>
                      </a:endParaRPr>
                    </a:p>
                  </a:txBody>
                  <a:tcPr anchor="ctr">
                    <a:solidFill>
                      <a:schemeClr val="accent4">
                        <a:lumMod val="50000"/>
                      </a:schemeClr>
                    </a:solidFill>
                  </a:tcPr>
                </a:tc>
                <a:tc>
                  <a:txBody>
                    <a:bodyPr/>
                    <a:lstStyle/>
                    <a:p>
                      <a:pPr algn="ctr"/>
                      <a:r>
                        <a:rPr lang="en-US" sz="1800" dirty="0" smtClean="0">
                          <a:solidFill>
                            <a:schemeClr val="bg1"/>
                          </a:solidFill>
                        </a:rPr>
                        <a:t>Material</a:t>
                      </a:r>
                      <a:r>
                        <a:rPr lang="en-US" sz="1800" baseline="0" dirty="0" smtClean="0">
                          <a:solidFill>
                            <a:schemeClr val="bg1"/>
                          </a:solidFill>
                        </a:rPr>
                        <a:t> required</a:t>
                      </a:r>
                      <a:endParaRPr lang="en-US" sz="1800" dirty="0">
                        <a:solidFill>
                          <a:schemeClr val="bg1"/>
                        </a:solidFill>
                      </a:endParaRPr>
                    </a:p>
                  </a:txBody>
                  <a:tcPr anchor="ctr">
                    <a:solidFill>
                      <a:schemeClr val="accent4">
                        <a:lumMod val="50000"/>
                      </a:schemeClr>
                    </a:solidFill>
                  </a:tcPr>
                </a:tc>
                <a:tc>
                  <a:txBody>
                    <a:bodyPr/>
                    <a:lstStyle/>
                    <a:p>
                      <a:pPr algn="ctr"/>
                      <a:r>
                        <a:rPr lang="en-US" sz="1800" dirty="0" smtClean="0">
                          <a:solidFill>
                            <a:schemeClr val="bg1"/>
                          </a:solidFill>
                        </a:rPr>
                        <a:t>Application Rate</a:t>
                      </a:r>
                      <a:endParaRPr lang="en-US" sz="1800" dirty="0">
                        <a:solidFill>
                          <a:schemeClr val="bg1"/>
                        </a:solidFill>
                      </a:endParaRPr>
                    </a:p>
                  </a:txBody>
                  <a:tcPr anchor="ctr">
                    <a:solidFill>
                      <a:schemeClr val="accent4">
                        <a:lumMod val="50000"/>
                      </a:schemeClr>
                    </a:solidFill>
                  </a:tcPr>
                </a:tc>
              </a:tr>
              <a:tr h="1167865">
                <a:tc>
                  <a:txBody>
                    <a:bodyPr/>
                    <a:lstStyle/>
                    <a:p>
                      <a:pPr algn="ctr"/>
                      <a:r>
                        <a:rPr lang="en-US" sz="1800" b="1" dirty="0" smtClean="0">
                          <a:solidFill>
                            <a:schemeClr val="tx1"/>
                          </a:solidFill>
                        </a:rPr>
                        <a:t>1</a:t>
                      </a:r>
                      <a:endParaRPr lang="en-US" sz="1800" b="1" dirty="0">
                        <a:solidFill>
                          <a:schemeClr val="tx1"/>
                        </a:solidFill>
                      </a:endParaRPr>
                    </a:p>
                  </a:txBody>
                  <a:tcPr anchor="ctr">
                    <a:solidFill>
                      <a:schemeClr val="accent4">
                        <a:lumMod val="20000"/>
                        <a:lumOff val="80000"/>
                      </a:schemeClr>
                    </a:solidFill>
                  </a:tcPr>
                </a:tc>
                <a:tc>
                  <a:txBody>
                    <a:bodyPr/>
                    <a:lstStyle/>
                    <a:p>
                      <a:pPr algn="ctr"/>
                      <a:r>
                        <a:rPr lang="en-US" sz="1800" baseline="0" dirty="0" smtClean="0">
                          <a:solidFill>
                            <a:schemeClr val="tx1"/>
                          </a:solidFill>
                        </a:rPr>
                        <a:t>Nitrogen</a:t>
                      </a:r>
                      <a:endParaRPr lang="en-US" sz="1800" dirty="0">
                        <a:solidFill>
                          <a:schemeClr val="tx1"/>
                        </a:solidFill>
                      </a:endParaRPr>
                    </a:p>
                  </a:txBody>
                  <a:tcPr anchor="ctr">
                    <a:solidFill>
                      <a:schemeClr val="accent4">
                        <a:lumMod val="20000"/>
                        <a:lumOff val="80000"/>
                      </a:schemeClr>
                    </a:solidFill>
                  </a:tcPr>
                </a:tc>
                <a:tc>
                  <a:txBody>
                    <a:bodyPr/>
                    <a:lstStyle/>
                    <a:p>
                      <a:pPr algn="just"/>
                      <a:r>
                        <a:rPr lang="en-US" sz="1800" dirty="0" smtClean="0">
                          <a:solidFill>
                            <a:schemeClr val="tx1"/>
                          </a:solidFill>
                        </a:rPr>
                        <a:t>4 kg fish , 4 kg organic jaggery and  5 lit Water </a:t>
                      </a:r>
                    </a:p>
                    <a:p>
                      <a:pPr algn="just"/>
                      <a:r>
                        <a:rPr lang="en-US" sz="1800" dirty="0" smtClean="0">
                          <a:solidFill>
                            <a:schemeClr val="tx1"/>
                          </a:solidFill>
                        </a:rPr>
                        <a:t>Mix well and keep for 10 days</a:t>
                      </a:r>
                      <a:endParaRPr lang="en-US" sz="1800" dirty="0">
                        <a:solidFill>
                          <a:schemeClr val="tx1"/>
                        </a:solidFill>
                      </a:endParaRPr>
                    </a:p>
                  </a:txBody>
                  <a:tcPr anchor="ctr">
                    <a:solidFill>
                      <a:schemeClr val="accent4">
                        <a:lumMod val="20000"/>
                        <a:lumOff val="80000"/>
                      </a:schemeClr>
                    </a:solidFill>
                  </a:tcPr>
                </a:tc>
                <a:tc>
                  <a:txBody>
                    <a:bodyPr/>
                    <a:lstStyle/>
                    <a:p>
                      <a:pPr algn="just"/>
                      <a:r>
                        <a:rPr lang="en-US" sz="1800" dirty="0" smtClean="0">
                          <a:solidFill>
                            <a:schemeClr val="tx1"/>
                          </a:solidFill>
                        </a:rPr>
                        <a:t>Application :- 2 ml solution/</a:t>
                      </a:r>
                      <a:r>
                        <a:rPr lang="en-US" sz="1800" baseline="0" dirty="0" smtClean="0">
                          <a:solidFill>
                            <a:schemeClr val="tx1"/>
                          </a:solidFill>
                        </a:rPr>
                        <a:t>Lit water for all crops in 15 days interval </a:t>
                      </a:r>
                      <a:endParaRPr lang="en-US" sz="1800" dirty="0">
                        <a:solidFill>
                          <a:schemeClr val="tx1"/>
                        </a:solidFill>
                      </a:endParaRPr>
                    </a:p>
                  </a:txBody>
                  <a:tcPr anchor="ctr">
                    <a:solidFill>
                      <a:schemeClr val="accent4">
                        <a:lumMod val="20000"/>
                        <a:lumOff val="80000"/>
                      </a:schemeClr>
                    </a:solidFill>
                  </a:tcPr>
                </a:tc>
              </a:tr>
              <a:tr h="1562910">
                <a:tc>
                  <a:txBody>
                    <a:bodyPr/>
                    <a:lstStyle/>
                    <a:p>
                      <a:pPr algn="ctr"/>
                      <a:r>
                        <a:rPr lang="en-US" sz="1800" b="1" dirty="0" smtClean="0">
                          <a:solidFill>
                            <a:schemeClr val="tx1"/>
                          </a:solidFill>
                        </a:rPr>
                        <a:t>2</a:t>
                      </a:r>
                      <a:endParaRPr lang="en-US" sz="1800" b="1" dirty="0">
                        <a:solidFill>
                          <a:schemeClr val="tx1"/>
                        </a:solidFill>
                      </a:endParaRPr>
                    </a:p>
                  </a:txBody>
                  <a:tcPr anchor="ctr">
                    <a:solidFill>
                      <a:schemeClr val="accent4">
                        <a:lumMod val="40000"/>
                        <a:lumOff val="6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Phosphorus </a:t>
                      </a:r>
                      <a:endParaRPr lang="en-US" sz="1800" dirty="0">
                        <a:solidFill>
                          <a:schemeClr val="tx1"/>
                        </a:solidFill>
                      </a:endParaRPr>
                    </a:p>
                  </a:txBody>
                  <a:tcPr anchor="ctr">
                    <a:solidFill>
                      <a:schemeClr val="accent4">
                        <a:lumMod val="40000"/>
                        <a:lumOff val="60000"/>
                      </a:schemeClr>
                    </a:solidFill>
                  </a:tcPr>
                </a:tc>
                <a:tc>
                  <a:txBody>
                    <a:bodyPr/>
                    <a:lstStyle/>
                    <a:p>
                      <a:pPr algn="just"/>
                      <a:r>
                        <a:rPr lang="en-US" sz="1800" dirty="0" smtClean="0">
                          <a:solidFill>
                            <a:schemeClr val="tx1"/>
                          </a:solidFill>
                        </a:rPr>
                        <a:t>One</a:t>
                      </a:r>
                      <a:r>
                        <a:rPr lang="en-US" sz="1800" baseline="0" dirty="0" smtClean="0">
                          <a:solidFill>
                            <a:schemeClr val="tx1"/>
                          </a:solidFill>
                        </a:rPr>
                        <a:t> kg cow bones. Burned the bones till it becomes coal. Deep it in 10 lit water for 10 days . OR</a:t>
                      </a:r>
                    </a:p>
                    <a:p>
                      <a:pPr algn="just"/>
                      <a:r>
                        <a:rPr lang="en-US" sz="1800" baseline="0" dirty="0" smtClean="0">
                          <a:solidFill>
                            <a:schemeClr val="tx1"/>
                          </a:solidFill>
                        </a:rPr>
                        <a:t>One kg </a:t>
                      </a:r>
                      <a:r>
                        <a:rPr lang="en-US" sz="1800" dirty="0" smtClean="0">
                          <a:solidFill>
                            <a:schemeClr val="tx1"/>
                          </a:solidFill>
                        </a:rPr>
                        <a:t>Sesame</a:t>
                      </a:r>
                      <a:r>
                        <a:rPr lang="en-US" sz="1800" baseline="0" dirty="0" smtClean="0">
                          <a:solidFill>
                            <a:schemeClr val="tx1"/>
                          </a:solidFill>
                        </a:rPr>
                        <a:t> stem Burned the stem till it becomes coal. Deep it in 10 lit water for 10 days  </a:t>
                      </a:r>
                    </a:p>
                  </a:txBody>
                  <a:tcPr anchor="ctr">
                    <a:solidFill>
                      <a:schemeClr val="accent4">
                        <a:lumMod val="40000"/>
                        <a:lumOff val="60000"/>
                      </a:schemeClr>
                    </a:solidFill>
                  </a:tcPr>
                </a:tc>
                <a:tc>
                  <a:txBody>
                    <a:bodyPr/>
                    <a:lstStyle/>
                    <a:p>
                      <a:pPr algn="just"/>
                      <a:r>
                        <a:rPr lang="en-US" sz="1800" dirty="0" smtClean="0">
                          <a:solidFill>
                            <a:schemeClr val="tx1"/>
                          </a:solidFill>
                        </a:rPr>
                        <a:t>Application :- 30 ml</a:t>
                      </a:r>
                      <a:r>
                        <a:rPr lang="en-US" sz="1800" baseline="0" dirty="0" smtClean="0">
                          <a:solidFill>
                            <a:schemeClr val="tx1"/>
                          </a:solidFill>
                        </a:rPr>
                        <a:t> solution  in 15 lit water for all crops in 15 days interval.</a:t>
                      </a:r>
                      <a:endParaRPr lang="en-US" sz="1800" dirty="0" smtClean="0">
                        <a:solidFill>
                          <a:schemeClr val="tx1"/>
                        </a:solidFill>
                      </a:endParaRPr>
                    </a:p>
                  </a:txBody>
                  <a:tcPr anchor="ctr">
                    <a:solidFill>
                      <a:schemeClr val="accent4">
                        <a:lumMod val="40000"/>
                        <a:lumOff val="60000"/>
                      </a:schemeClr>
                    </a:solidFill>
                  </a:tcPr>
                </a:tc>
              </a:tr>
              <a:tr h="1469196">
                <a:tc>
                  <a:txBody>
                    <a:bodyPr/>
                    <a:lstStyle/>
                    <a:p>
                      <a:pPr algn="ctr"/>
                      <a:r>
                        <a:rPr lang="en-US" sz="1800" b="1" dirty="0" smtClean="0">
                          <a:solidFill>
                            <a:schemeClr val="tx1"/>
                          </a:solidFill>
                        </a:rPr>
                        <a:t>3</a:t>
                      </a:r>
                      <a:endParaRPr lang="en-US" sz="1800" b="1" dirty="0">
                        <a:solidFill>
                          <a:schemeClr val="tx1"/>
                        </a:solidFill>
                      </a:endParaRPr>
                    </a:p>
                  </a:txBody>
                  <a:tcPr anchor="ctr">
                    <a:solidFill>
                      <a:schemeClr val="accent4">
                        <a:lumMod val="60000"/>
                        <a:lumOff val="4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Potash </a:t>
                      </a:r>
                      <a:endParaRPr lang="en-US" sz="1800" dirty="0">
                        <a:solidFill>
                          <a:schemeClr val="tx1"/>
                        </a:solidFill>
                      </a:endParaRPr>
                    </a:p>
                  </a:txBody>
                  <a:tcPr anchor="ctr">
                    <a:solidFill>
                      <a:schemeClr val="accent4">
                        <a:lumMod val="60000"/>
                        <a:lumOff val="40000"/>
                      </a:schemeClr>
                    </a:solidFill>
                  </a:tcPr>
                </a:tc>
                <a:tc>
                  <a:txBody>
                    <a:bodyPr/>
                    <a:lstStyle/>
                    <a:p>
                      <a:pPr algn="just"/>
                      <a:r>
                        <a:rPr lang="en-US" sz="1800" baseline="0" dirty="0" smtClean="0">
                          <a:solidFill>
                            <a:schemeClr val="tx1"/>
                          </a:solidFill>
                        </a:rPr>
                        <a:t>Deep 1 kg Tobacco  stem  in 25 lit water for 10 days</a:t>
                      </a:r>
                    </a:p>
                  </a:txBody>
                  <a:tcPr anchor="ctr">
                    <a:solidFill>
                      <a:schemeClr val="accent4">
                        <a:lumMod val="60000"/>
                        <a:lumOff val="40000"/>
                      </a:schemeClr>
                    </a:solidFill>
                  </a:tcPr>
                </a:tc>
                <a:tc>
                  <a:txBody>
                    <a:bodyPr/>
                    <a:lstStyle/>
                    <a:p>
                      <a:pPr marL="0" marR="0" indent="0" algn="just"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Application :- 2 ml solution/</a:t>
                      </a:r>
                      <a:r>
                        <a:rPr lang="en-US" sz="1800" baseline="0" dirty="0" smtClean="0">
                          <a:solidFill>
                            <a:schemeClr val="tx1"/>
                          </a:solidFill>
                        </a:rPr>
                        <a:t>Lit water for all crops in 15 days interval  at the time of flowering and fruiting stage.</a:t>
                      </a:r>
                      <a:endParaRPr lang="en-US" sz="1800" dirty="0" smtClean="0">
                        <a:solidFill>
                          <a:schemeClr val="tx1"/>
                        </a:solidFill>
                      </a:endParaRPr>
                    </a:p>
                  </a:txBody>
                  <a:tcPr anchor="ctr">
                    <a:solidFill>
                      <a:schemeClr val="accent4">
                        <a:lumMod val="60000"/>
                        <a:lumOff val="40000"/>
                      </a:schemeClr>
                    </a:solidFill>
                  </a:tcPr>
                </a:tc>
              </a:tr>
            </a:tbl>
          </a:graphicData>
        </a:graphic>
      </p:graphicFrame>
      <p:sp>
        <p:nvSpPr>
          <p:cNvPr id="3" name="Rectangle 2"/>
          <p:cNvSpPr>
            <a:spLocks noChangeArrowheads="1"/>
          </p:cNvSpPr>
          <p:nvPr/>
        </p:nvSpPr>
        <p:spPr bwMode="auto">
          <a:xfrm>
            <a:off x="0" y="201874"/>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Preparation of Natural Inputs </a:t>
            </a:r>
            <a:r>
              <a:rPr lang="en-US" sz="2400" b="1" dirty="0" smtClean="0">
                <a:solidFill>
                  <a:schemeClr val="bg1"/>
                </a:solidFill>
                <a:latin typeface="Arial Narrow" pitchFamily="34" charset="0"/>
                <a:ea typeface="Arial Unicode MS" pitchFamily="34" charset="-128"/>
                <a:cs typeface="Times New Roman" pitchFamily="18" charset="0"/>
              </a:rPr>
              <a:t>(Cow Dung &amp; Urine Based)</a:t>
            </a:r>
            <a:endParaRPr lang="en-US" sz="2400" b="1" dirty="0">
              <a:solidFill>
                <a:schemeClr val="bg1"/>
              </a:solidFill>
              <a:latin typeface="Arial Narrow" pitchFamily="34" charset="0"/>
              <a:ea typeface="Arial Unicode MS" pitchFamily="34" charset="-128"/>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01874"/>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Preparation of Natural Inputs</a:t>
            </a:r>
            <a:endParaRPr lang="en-US" sz="3200" b="1" dirty="0">
              <a:solidFill>
                <a:schemeClr val="bg1"/>
              </a:solidFill>
              <a:latin typeface="Arial Narrow" pitchFamily="34" charset="0"/>
              <a:ea typeface="Arial Unicode MS" pitchFamily="34" charset="-128"/>
              <a:cs typeface="Times New Roman" pitchFamily="18" charset="0"/>
            </a:endParaRPr>
          </a:p>
        </p:txBody>
      </p:sp>
      <p:pic>
        <p:nvPicPr>
          <p:cNvPr id="6" name="Picture 5" descr="C:\Users\DELL\Desktop\FSN ppt\Photos for folder\IMG_20190524_103929 (2).jpg"/>
          <p:cNvPicPr/>
          <p:nvPr/>
        </p:nvPicPr>
        <p:blipFill>
          <a:blip r:embed="rId2" cstate="print">
            <a:lum bright="10000"/>
          </a:blip>
          <a:srcRect/>
          <a:stretch>
            <a:fillRect/>
          </a:stretch>
        </p:blipFill>
        <p:spPr bwMode="auto">
          <a:xfrm>
            <a:off x="214282" y="4714884"/>
            <a:ext cx="3643306" cy="2000264"/>
          </a:xfrm>
          <a:prstGeom prst="rect">
            <a:avLst/>
          </a:prstGeom>
          <a:ln w="3175" cap="sq">
            <a:solidFill>
              <a:schemeClr val="bg1"/>
            </a:solidFill>
            <a:prstDash val="solid"/>
            <a:miter lim="800000"/>
          </a:ln>
          <a:effectLst>
            <a:outerShdw blurRad="50800" dist="38100" dir="2700000" algn="tl" rotWithShape="0">
              <a:srgbClr val="000000">
                <a:alpha val="43000"/>
              </a:srgbClr>
            </a:outerShdw>
          </a:effectLst>
        </p:spPr>
      </p:pic>
      <p:graphicFrame>
        <p:nvGraphicFramePr>
          <p:cNvPr id="15" name="Table 14"/>
          <p:cNvGraphicFramePr>
            <a:graphicFrameLocks noGrp="1"/>
          </p:cNvGraphicFramePr>
          <p:nvPr/>
        </p:nvGraphicFramePr>
        <p:xfrm>
          <a:off x="214281" y="857233"/>
          <a:ext cx="8715437" cy="3816785"/>
        </p:xfrm>
        <a:graphic>
          <a:graphicData uri="http://schemas.openxmlformats.org/drawingml/2006/table">
            <a:tbl>
              <a:tblPr firstRow="1" bandRow="1">
                <a:tableStyleId>{5C22544A-7EE6-4342-B048-85BDC9FD1C3A}</a:tableStyleId>
              </a:tblPr>
              <a:tblGrid>
                <a:gridCol w="428629"/>
                <a:gridCol w="1928826"/>
                <a:gridCol w="3427126"/>
                <a:gridCol w="2930856"/>
              </a:tblGrid>
              <a:tr h="460338">
                <a:tc>
                  <a:txBody>
                    <a:bodyPr/>
                    <a:lstStyle/>
                    <a:p>
                      <a:pPr algn="ctr"/>
                      <a:r>
                        <a:rPr lang="en-US" sz="1400" dirty="0" smtClean="0">
                          <a:solidFill>
                            <a:schemeClr val="bg1"/>
                          </a:solidFill>
                        </a:rPr>
                        <a:t>Sr. No</a:t>
                      </a:r>
                      <a:endParaRPr lang="en-US" sz="1400" dirty="0">
                        <a:solidFill>
                          <a:schemeClr val="bg1"/>
                        </a:solidFill>
                      </a:endParaRPr>
                    </a:p>
                  </a:txBody>
                  <a:tcPr anchor="ctr">
                    <a:solidFill>
                      <a:schemeClr val="accent2">
                        <a:lumMod val="50000"/>
                      </a:schemeClr>
                    </a:solidFill>
                  </a:tcPr>
                </a:tc>
                <a:tc>
                  <a:txBody>
                    <a:bodyPr/>
                    <a:lstStyle/>
                    <a:p>
                      <a:pPr algn="ctr"/>
                      <a:r>
                        <a:rPr lang="en-US" sz="1400" dirty="0" smtClean="0">
                          <a:solidFill>
                            <a:schemeClr val="bg1"/>
                          </a:solidFill>
                        </a:rPr>
                        <a:t>Name of the organic Input</a:t>
                      </a:r>
                      <a:endParaRPr lang="en-US" sz="1400" dirty="0">
                        <a:solidFill>
                          <a:schemeClr val="bg1"/>
                        </a:solidFill>
                      </a:endParaRPr>
                    </a:p>
                  </a:txBody>
                  <a:tcPr anchor="ctr">
                    <a:solidFill>
                      <a:schemeClr val="accent2">
                        <a:lumMod val="50000"/>
                      </a:schemeClr>
                    </a:solidFill>
                  </a:tcPr>
                </a:tc>
                <a:tc>
                  <a:txBody>
                    <a:bodyPr/>
                    <a:lstStyle/>
                    <a:p>
                      <a:pPr algn="ctr"/>
                      <a:r>
                        <a:rPr lang="en-US" sz="1400" dirty="0" smtClean="0">
                          <a:solidFill>
                            <a:schemeClr val="bg1"/>
                          </a:solidFill>
                        </a:rPr>
                        <a:t>Material</a:t>
                      </a:r>
                      <a:r>
                        <a:rPr lang="en-US" sz="1400" baseline="0" dirty="0" smtClean="0">
                          <a:solidFill>
                            <a:schemeClr val="bg1"/>
                          </a:solidFill>
                        </a:rPr>
                        <a:t> required</a:t>
                      </a:r>
                      <a:endParaRPr lang="en-US" sz="1400" dirty="0">
                        <a:solidFill>
                          <a:schemeClr val="bg1"/>
                        </a:solidFill>
                      </a:endParaRPr>
                    </a:p>
                  </a:txBody>
                  <a:tcPr anchor="ctr">
                    <a:solidFill>
                      <a:schemeClr val="accent2">
                        <a:lumMod val="50000"/>
                      </a:schemeClr>
                    </a:solidFill>
                  </a:tcPr>
                </a:tc>
                <a:tc>
                  <a:txBody>
                    <a:bodyPr/>
                    <a:lstStyle/>
                    <a:p>
                      <a:pPr algn="ctr"/>
                      <a:r>
                        <a:rPr lang="en-US" sz="1400" dirty="0" smtClean="0">
                          <a:solidFill>
                            <a:schemeClr val="bg1"/>
                          </a:solidFill>
                        </a:rPr>
                        <a:t>Application Rate</a:t>
                      </a:r>
                      <a:endParaRPr lang="en-US" sz="1400" dirty="0">
                        <a:solidFill>
                          <a:schemeClr val="bg1"/>
                        </a:solidFill>
                      </a:endParaRPr>
                    </a:p>
                  </a:txBody>
                  <a:tcPr anchor="ctr">
                    <a:solidFill>
                      <a:schemeClr val="accent2">
                        <a:lumMod val="50000"/>
                      </a:schemeClr>
                    </a:solidFill>
                  </a:tcPr>
                </a:tc>
              </a:tr>
              <a:tr h="1028990">
                <a:tc>
                  <a:txBody>
                    <a:bodyPr/>
                    <a:lstStyle/>
                    <a:p>
                      <a:pPr algn="ctr"/>
                      <a:r>
                        <a:rPr lang="en-US" sz="1400" b="1" dirty="0" smtClean="0">
                          <a:solidFill>
                            <a:schemeClr val="tx1"/>
                          </a:solidFill>
                        </a:rPr>
                        <a:t>4</a:t>
                      </a:r>
                      <a:endParaRPr lang="en-US" sz="1400" b="1" dirty="0">
                        <a:solidFill>
                          <a:schemeClr val="tx1"/>
                        </a:solidFill>
                      </a:endParaRPr>
                    </a:p>
                  </a:txBody>
                  <a:tcPr anchor="ctr">
                    <a:solidFill>
                      <a:schemeClr val="accent2">
                        <a:lumMod val="20000"/>
                        <a:lumOff val="80000"/>
                      </a:schemeClr>
                    </a:solidFill>
                  </a:tcPr>
                </a:tc>
                <a:tc>
                  <a:txBody>
                    <a:bodyPr/>
                    <a:lstStyle/>
                    <a:p>
                      <a:pPr algn="ctr"/>
                      <a:r>
                        <a:rPr lang="en-US" sz="1400" dirty="0" err="1" smtClean="0">
                          <a:solidFill>
                            <a:schemeClr val="tx1"/>
                          </a:solidFill>
                        </a:rPr>
                        <a:t>Jivaamrut</a:t>
                      </a:r>
                      <a:r>
                        <a:rPr lang="en-US" sz="1400" dirty="0" smtClean="0">
                          <a:solidFill>
                            <a:schemeClr val="tx1"/>
                          </a:solidFill>
                        </a:rPr>
                        <a:t> </a:t>
                      </a:r>
                      <a:endParaRPr lang="en-US" sz="1400" dirty="0">
                        <a:solidFill>
                          <a:schemeClr val="tx1"/>
                        </a:solidFill>
                      </a:endParaRPr>
                    </a:p>
                  </a:txBody>
                  <a:tcPr anchor="ctr">
                    <a:solidFill>
                      <a:schemeClr val="accent2">
                        <a:lumMod val="20000"/>
                        <a:lumOff val="80000"/>
                      </a:schemeClr>
                    </a:solidFill>
                  </a:tcPr>
                </a:tc>
                <a:tc>
                  <a:txBody>
                    <a:bodyPr/>
                    <a:lstStyle/>
                    <a:p>
                      <a:pPr algn="ctr"/>
                      <a:r>
                        <a:rPr lang="en-US" sz="1400" dirty="0" smtClean="0">
                          <a:solidFill>
                            <a:schemeClr val="tx1"/>
                          </a:solidFill>
                        </a:rPr>
                        <a:t>Cow </a:t>
                      </a:r>
                      <a:r>
                        <a:rPr lang="en-US" sz="1400" baseline="0" dirty="0" smtClean="0">
                          <a:solidFill>
                            <a:schemeClr val="tx1"/>
                          </a:solidFill>
                        </a:rPr>
                        <a:t> dung &amp; urine , organic jaggery,  Gram flower,  Organic Soil, </a:t>
                      </a:r>
                      <a:endParaRPr lang="en-US" sz="1400" dirty="0">
                        <a:solidFill>
                          <a:schemeClr val="tx1"/>
                        </a:solidFill>
                      </a:endParaRPr>
                    </a:p>
                  </a:txBody>
                  <a:tcPr anchor="ctr">
                    <a:solidFill>
                      <a:schemeClr val="accent2">
                        <a:lumMod val="20000"/>
                        <a:lumOff val="80000"/>
                      </a:schemeClr>
                    </a:solidFill>
                  </a:tcPr>
                </a:tc>
                <a:tc>
                  <a:txBody>
                    <a:bodyPr/>
                    <a:lstStyle/>
                    <a:p>
                      <a:pPr algn="ctr"/>
                      <a:r>
                        <a:rPr lang="en-US" sz="1400" dirty="0" smtClean="0">
                          <a:solidFill>
                            <a:schemeClr val="tx1"/>
                          </a:solidFill>
                        </a:rPr>
                        <a:t>Drenching:- 200 lit / Acre once</a:t>
                      </a:r>
                      <a:r>
                        <a:rPr lang="en-US" sz="1400" baseline="0" dirty="0" smtClean="0">
                          <a:solidFill>
                            <a:schemeClr val="tx1"/>
                          </a:solidFill>
                        </a:rPr>
                        <a:t> in month.</a:t>
                      </a:r>
                    </a:p>
                    <a:p>
                      <a:pPr algn="ctr"/>
                      <a:r>
                        <a:rPr lang="en-US" sz="1400" baseline="0" dirty="0" smtClean="0">
                          <a:solidFill>
                            <a:schemeClr val="tx1"/>
                          </a:solidFill>
                        </a:rPr>
                        <a:t>Spraying:-  2 lit/ 15 lit water</a:t>
                      </a:r>
                    </a:p>
                    <a:p>
                      <a:pPr algn="ctr"/>
                      <a:r>
                        <a:rPr lang="en-US" sz="1400" baseline="0" dirty="0" smtClean="0">
                          <a:solidFill>
                            <a:schemeClr val="tx1"/>
                          </a:solidFill>
                        </a:rPr>
                        <a:t>Fruit plant:- 1 to 5 lit /plant/ month (as per the age of plant)</a:t>
                      </a:r>
                      <a:endParaRPr lang="en-US" sz="1400" dirty="0">
                        <a:solidFill>
                          <a:schemeClr val="tx1"/>
                        </a:solidFill>
                      </a:endParaRPr>
                    </a:p>
                  </a:txBody>
                  <a:tcPr anchor="ctr">
                    <a:solidFill>
                      <a:schemeClr val="accent2">
                        <a:lumMod val="20000"/>
                        <a:lumOff val="80000"/>
                      </a:schemeClr>
                    </a:solidFill>
                  </a:tcPr>
                </a:tc>
              </a:tr>
              <a:tr h="1028990">
                <a:tc>
                  <a:txBody>
                    <a:bodyPr/>
                    <a:lstStyle/>
                    <a:p>
                      <a:pPr algn="ctr"/>
                      <a:r>
                        <a:rPr lang="en-US" sz="1400" b="1" dirty="0" smtClean="0">
                          <a:solidFill>
                            <a:schemeClr val="tx1"/>
                          </a:solidFill>
                        </a:rPr>
                        <a:t>5</a:t>
                      </a:r>
                      <a:endParaRPr lang="en-US" sz="1400" b="1" dirty="0">
                        <a:solidFill>
                          <a:schemeClr val="tx1"/>
                        </a:solidFill>
                      </a:endParaRPr>
                    </a:p>
                  </a:txBody>
                  <a:tcPr anchor="ctr">
                    <a:solidFill>
                      <a:schemeClr val="accent2">
                        <a:lumMod val="40000"/>
                        <a:lumOff val="6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400" dirty="0" err="1" smtClean="0">
                          <a:solidFill>
                            <a:schemeClr val="tx1"/>
                          </a:solidFill>
                        </a:rPr>
                        <a:t>Jivaamrut</a:t>
                      </a:r>
                      <a:r>
                        <a:rPr lang="en-US" sz="1400" dirty="0" smtClean="0">
                          <a:solidFill>
                            <a:schemeClr val="tx1"/>
                          </a:solidFill>
                        </a:rPr>
                        <a:t> </a:t>
                      </a:r>
                    </a:p>
                    <a:p>
                      <a:pPr algn="ctr"/>
                      <a:r>
                        <a:rPr lang="en-US" sz="1400" dirty="0" smtClean="0">
                          <a:solidFill>
                            <a:schemeClr val="tx1"/>
                          </a:solidFill>
                        </a:rPr>
                        <a:t>(From grazing</a:t>
                      </a:r>
                      <a:r>
                        <a:rPr lang="en-US" sz="1400" baseline="0" dirty="0" smtClean="0">
                          <a:solidFill>
                            <a:schemeClr val="tx1"/>
                          </a:solidFill>
                        </a:rPr>
                        <a:t> Sheep &amp; Goat</a:t>
                      </a:r>
                      <a:r>
                        <a:rPr lang="en-US" sz="1400" dirty="0" smtClean="0">
                          <a:solidFill>
                            <a:schemeClr val="tx1"/>
                          </a:solidFill>
                        </a:rPr>
                        <a:t>) specially to meet micronutrient deficiency </a:t>
                      </a:r>
                      <a:endParaRPr lang="en-US" sz="1400" dirty="0">
                        <a:solidFill>
                          <a:schemeClr val="tx1"/>
                        </a:solidFill>
                      </a:endParaRPr>
                    </a:p>
                  </a:txBody>
                  <a:tcPr anchor="ctr">
                    <a:solidFill>
                      <a:schemeClr val="accent2">
                        <a:lumMod val="40000"/>
                        <a:lumOff val="60000"/>
                      </a:schemeClr>
                    </a:solidFill>
                  </a:tcPr>
                </a:tc>
                <a:tc>
                  <a:txBody>
                    <a:bodyPr/>
                    <a:lstStyle/>
                    <a:p>
                      <a:pPr algn="ctr"/>
                      <a:r>
                        <a:rPr lang="en-US" sz="1400" baseline="0" dirty="0" smtClean="0">
                          <a:solidFill>
                            <a:schemeClr val="tx1"/>
                          </a:solidFill>
                        </a:rPr>
                        <a:t>Sheep &amp; Goat dropping &amp; urine, jaggery,  Gram flower,  Organic Soil, </a:t>
                      </a:r>
                      <a:endParaRPr lang="en-US" sz="1400" dirty="0">
                        <a:solidFill>
                          <a:schemeClr val="tx1"/>
                        </a:solidFill>
                      </a:endParaRPr>
                    </a:p>
                  </a:txBody>
                  <a:tcPr anchor="ctr">
                    <a:solidFill>
                      <a:schemeClr val="accent2">
                        <a:lumMod val="40000"/>
                        <a:lumOff val="60000"/>
                      </a:schemeClr>
                    </a:solidFill>
                  </a:tcPr>
                </a:tc>
                <a:tc>
                  <a:txBody>
                    <a:bodyPr/>
                    <a:lstStyle/>
                    <a:p>
                      <a:pPr algn="ctr"/>
                      <a:r>
                        <a:rPr lang="en-US" sz="1400" dirty="0" smtClean="0">
                          <a:solidFill>
                            <a:schemeClr val="tx1"/>
                          </a:solidFill>
                        </a:rPr>
                        <a:t>Drenching:- 200 lit / Acre once</a:t>
                      </a:r>
                      <a:r>
                        <a:rPr lang="en-US" sz="1400" baseline="0" dirty="0" smtClean="0">
                          <a:solidFill>
                            <a:schemeClr val="tx1"/>
                          </a:solidFill>
                        </a:rPr>
                        <a:t> in month.</a:t>
                      </a:r>
                    </a:p>
                    <a:p>
                      <a:pPr algn="ctr"/>
                      <a:r>
                        <a:rPr lang="en-US" sz="1400" baseline="0" dirty="0" smtClean="0">
                          <a:solidFill>
                            <a:schemeClr val="tx1"/>
                          </a:solidFill>
                        </a:rPr>
                        <a:t>Spraying:-  2 lit/ 15 lit water</a:t>
                      </a:r>
                    </a:p>
                    <a:p>
                      <a:pPr algn="ctr"/>
                      <a:r>
                        <a:rPr lang="en-US" sz="1400" baseline="0" dirty="0" smtClean="0">
                          <a:solidFill>
                            <a:schemeClr val="tx1"/>
                          </a:solidFill>
                        </a:rPr>
                        <a:t>Fruit plant:- 1 to 5 lit /plant/ month (as per the age of plant)</a:t>
                      </a:r>
                      <a:endParaRPr lang="en-US" sz="1400" dirty="0" smtClean="0">
                        <a:solidFill>
                          <a:schemeClr val="tx1"/>
                        </a:solidFill>
                      </a:endParaRPr>
                    </a:p>
                  </a:txBody>
                  <a:tcPr anchor="ctr">
                    <a:solidFill>
                      <a:schemeClr val="accent2">
                        <a:lumMod val="40000"/>
                        <a:lumOff val="60000"/>
                      </a:schemeClr>
                    </a:solidFill>
                  </a:tcPr>
                </a:tc>
              </a:tr>
              <a:tr h="982145">
                <a:tc>
                  <a:txBody>
                    <a:bodyPr/>
                    <a:lstStyle/>
                    <a:p>
                      <a:pPr algn="ctr"/>
                      <a:r>
                        <a:rPr lang="en-US" sz="1400" b="1" dirty="0" smtClean="0">
                          <a:solidFill>
                            <a:schemeClr val="tx1"/>
                          </a:solidFill>
                        </a:rPr>
                        <a:t>6</a:t>
                      </a:r>
                      <a:endParaRPr lang="en-US" sz="1400" b="1" dirty="0">
                        <a:solidFill>
                          <a:schemeClr val="tx1"/>
                        </a:solidFill>
                      </a:endParaRPr>
                    </a:p>
                  </a:txBody>
                  <a:tcPr anchor="ctr">
                    <a:solidFill>
                      <a:schemeClr val="accent2">
                        <a:lumMod val="60000"/>
                        <a:lumOff val="40000"/>
                      </a:schemeClr>
                    </a:solidFill>
                  </a:tcPr>
                </a:tc>
                <a:tc>
                  <a:txBody>
                    <a:bodyPr/>
                    <a:lstStyle/>
                    <a:p>
                      <a:pPr algn="ctr"/>
                      <a:r>
                        <a:rPr lang="en-US" sz="1400" dirty="0" smtClean="0">
                          <a:solidFill>
                            <a:schemeClr val="tx1"/>
                          </a:solidFill>
                        </a:rPr>
                        <a:t>Organic </a:t>
                      </a:r>
                      <a:r>
                        <a:rPr lang="en-US" sz="1400" dirty="0" err="1" smtClean="0">
                          <a:solidFill>
                            <a:schemeClr val="tx1"/>
                          </a:solidFill>
                        </a:rPr>
                        <a:t>Humic</a:t>
                      </a:r>
                      <a:r>
                        <a:rPr lang="en-US" sz="1400" baseline="0" dirty="0" smtClean="0">
                          <a:solidFill>
                            <a:schemeClr val="tx1"/>
                          </a:solidFill>
                        </a:rPr>
                        <a:t> Acid</a:t>
                      </a:r>
                      <a:endParaRPr lang="en-US" sz="1400" dirty="0">
                        <a:solidFill>
                          <a:schemeClr val="tx1"/>
                        </a:solidFill>
                      </a:endParaRPr>
                    </a:p>
                  </a:txBody>
                  <a:tcPr anchor="ctr">
                    <a:solidFill>
                      <a:schemeClr val="accent2">
                        <a:lumMod val="60000"/>
                        <a:lumOff val="40000"/>
                      </a:schemeClr>
                    </a:solidFill>
                  </a:tcPr>
                </a:tc>
                <a:tc>
                  <a:txBody>
                    <a:bodyPr/>
                    <a:lstStyle/>
                    <a:p>
                      <a:pPr algn="ctr"/>
                      <a:r>
                        <a:rPr lang="en-US" sz="1400" dirty="0" smtClean="0">
                          <a:solidFill>
                            <a:schemeClr val="tx1"/>
                          </a:solidFill>
                        </a:rPr>
                        <a:t>20 lit of Deshi</a:t>
                      </a:r>
                      <a:r>
                        <a:rPr lang="en-US" sz="1400" baseline="0" dirty="0" smtClean="0">
                          <a:solidFill>
                            <a:schemeClr val="tx1"/>
                          </a:solidFill>
                        </a:rPr>
                        <a:t> cow urine + 5 lit of </a:t>
                      </a:r>
                      <a:r>
                        <a:rPr lang="en-US" sz="1400" baseline="0" dirty="0" err="1" smtClean="0">
                          <a:solidFill>
                            <a:schemeClr val="tx1"/>
                          </a:solidFill>
                        </a:rPr>
                        <a:t>deshi</a:t>
                      </a:r>
                      <a:r>
                        <a:rPr lang="en-US" sz="1400" baseline="0" dirty="0" smtClean="0">
                          <a:solidFill>
                            <a:schemeClr val="tx1"/>
                          </a:solidFill>
                        </a:rPr>
                        <a:t> cow butter milk . Keep it for 3 days. After  3 days add 200- 300 gm jaggery . Use in 7 days.</a:t>
                      </a:r>
                      <a:endParaRPr lang="en-US" sz="1400" dirty="0">
                        <a:solidFill>
                          <a:schemeClr val="tx1"/>
                        </a:solidFill>
                      </a:endParaRPr>
                    </a:p>
                  </a:txBody>
                  <a:tcPr anchor="ctr">
                    <a:solidFill>
                      <a:schemeClr val="accent2">
                        <a:lumMod val="60000"/>
                        <a:lumOff val="4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Application :- mix the solution in 200 lit water and apply per acre of land along with water that may be given through drenching, drip, etc</a:t>
                      </a:r>
                    </a:p>
                  </a:txBody>
                  <a:tcPr anchor="ctr">
                    <a:solidFill>
                      <a:schemeClr val="accent2">
                        <a:lumMod val="60000"/>
                        <a:lumOff val="40000"/>
                      </a:schemeClr>
                    </a:solidFill>
                  </a:tcPr>
                </a:tc>
              </a:tr>
            </a:tbl>
          </a:graphicData>
        </a:graphic>
      </p:graphicFrame>
      <p:pic>
        <p:nvPicPr>
          <p:cNvPr id="2050" name="Picture 2" descr="C:\Users\DELL\Downloads\IMG_20200929_112530245.jpg"/>
          <p:cNvPicPr>
            <a:picLocks noChangeAspect="1" noChangeArrowheads="1"/>
          </p:cNvPicPr>
          <p:nvPr/>
        </p:nvPicPr>
        <p:blipFill>
          <a:blip r:embed="rId3" cstate="print"/>
          <a:srcRect t="6250" b="8788"/>
          <a:stretch>
            <a:fillRect/>
          </a:stretch>
        </p:blipFill>
        <p:spPr bwMode="auto">
          <a:xfrm>
            <a:off x="6000760" y="4714884"/>
            <a:ext cx="2857520" cy="1928826"/>
          </a:xfrm>
          <a:prstGeom prst="rect">
            <a:avLst/>
          </a:prstGeom>
          <a:noFill/>
        </p:spPr>
      </p:pic>
      <p:sp>
        <p:nvSpPr>
          <p:cNvPr id="7" name="TextBox 6"/>
          <p:cNvSpPr txBox="1"/>
          <p:nvPr/>
        </p:nvSpPr>
        <p:spPr>
          <a:xfrm>
            <a:off x="3929058" y="5429264"/>
            <a:ext cx="2071702" cy="369332"/>
          </a:xfrm>
          <a:prstGeom prst="rect">
            <a:avLst/>
          </a:prstGeom>
          <a:solidFill>
            <a:schemeClr val="accent4">
              <a:lumMod val="60000"/>
              <a:lumOff val="40000"/>
            </a:schemeClr>
          </a:solidFill>
        </p:spPr>
        <p:txBody>
          <a:bodyPr wrap="square" rtlCol="0">
            <a:spAutoFit/>
          </a:bodyPr>
          <a:lstStyle/>
          <a:p>
            <a:pPr algn="ctr"/>
            <a:r>
              <a:rPr lang="en-US" sz="1800" b="1" dirty="0" smtClean="0">
                <a:solidFill>
                  <a:srgbClr val="FF0000"/>
                </a:solidFill>
                <a:latin typeface="Arial Narrow" pitchFamily="34" charset="0"/>
              </a:rPr>
              <a:t>Natural Input Unit</a:t>
            </a:r>
            <a:endParaRPr lang="en-US" sz="1800" b="1" dirty="0">
              <a:solidFill>
                <a:srgbClr val="FF0000"/>
              </a:solidFill>
              <a:latin typeface="Arial Narrow"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472" y="1428736"/>
            <a:ext cx="5000660" cy="4524315"/>
          </a:xfrm>
          <a:prstGeom prst="rect">
            <a:avLst/>
          </a:prstGeom>
          <a:solidFill>
            <a:schemeClr val="accent2">
              <a:lumMod val="60000"/>
              <a:lumOff val="40000"/>
            </a:schemeClr>
          </a:solidFill>
        </p:spPr>
        <p:txBody>
          <a:bodyPr wrap="square" rtlCol="0">
            <a:spAutoFit/>
          </a:bodyPr>
          <a:lstStyle/>
          <a:p>
            <a:pPr marL="457200" indent="-457200">
              <a:buFont typeface="Arial" pitchFamily="34" charset="0"/>
              <a:buChar char="•"/>
            </a:pPr>
            <a:r>
              <a:rPr lang="en-IN" sz="3200" dirty="0" err="1" smtClean="0">
                <a:solidFill>
                  <a:srgbClr val="7030A0"/>
                </a:solidFill>
                <a:latin typeface="Arial Narrow" pitchFamily="34" charset="0"/>
              </a:rPr>
              <a:t>Dashparni</a:t>
            </a:r>
            <a:r>
              <a:rPr lang="en-IN" sz="3200" dirty="0" smtClean="0">
                <a:solidFill>
                  <a:srgbClr val="7030A0"/>
                </a:solidFill>
                <a:latin typeface="Arial Narrow" pitchFamily="34" charset="0"/>
              </a:rPr>
              <a:t> Extract</a:t>
            </a:r>
          </a:p>
          <a:p>
            <a:pPr marL="457200" indent="-457200">
              <a:buFont typeface="Arial" pitchFamily="34" charset="0"/>
              <a:buChar char="•"/>
            </a:pPr>
            <a:r>
              <a:rPr lang="en-IN" sz="3200" dirty="0" err="1" smtClean="0">
                <a:solidFill>
                  <a:srgbClr val="7030A0"/>
                </a:solidFill>
                <a:latin typeface="Arial Narrow" pitchFamily="34" charset="0"/>
              </a:rPr>
              <a:t>Neemastra</a:t>
            </a:r>
            <a:endParaRPr lang="en-IN" sz="3200" dirty="0" smtClean="0">
              <a:solidFill>
                <a:srgbClr val="7030A0"/>
              </a:solidFill>
              <a:latin typeface="Arial Narrow" pitchFamily="34" charset="0"/>
            </a:endParaRPr>
          </a:p>
          <a:p>
            <a:pPr marL="457200" indent="-457200">
              <a:buFont typeface="Arial" pitchFamily="34" charset="0"/>
              <a:buChar char="•"/>
            </a:pPr>
            <a:r>
              <a:rPr lang="en-IN" sz="3200" dirty="0" err="1" smtClean="0">
                <a:solidFill>
                  <a:srgbClr val="7030A0"/>
                </a:solidFill>
                <a:latin typeface="Arial Narrow" pitchFamily="34" charset="0"/>
              </a:rPr>
              <a:t>Bramhastra</a:t>
            </a:r>
            <a:endParaRPr lang="en-IN" sz="3200" dirty="0" smtClean="0">
              <a:solidFill>
                <a:srgbClr val="7030A0"/>
              </a:solidFill>
              <a:latin typeface="Arial Narrow" pitchFamily="34" charset="0"/>
            </a:endParaRPr>
          </a:p>
          <a:p>
            <a:pPr marL="457200" indent="-457200">
              <a:buFont typeface="Arial" pitchFamily="34" charset="0"/>
              <a:buChar char="•"/>
            </a:pPr>
            <a:r>
              <a:rPr lang="en-IN" sz="3200" dirty="0" err="1" smtClean="0">
                <a:solidFill>
                  <a:srgbClr val="7030A0"/>
                </a:solidFill>
                <a:latin typeface="Arial Narrow" pitchFamily="34" charset="0"/>
              </a:rPr>
              <a:t>Bijamrit</a:t>
            </a:r>
            <a:endParaRPr lang="en-IN" sz="3200" dirty="0" smtClean="0">
              <a:solidFill>
                <a:srgbClr val="7030A0"/>
              </a:solidFill>
              <a:latin typeface="Arial Narrow" pitchFamily="34" charset="0"/>
            </a:endParaRPr>
          </a:p>
          <a:p>
            <a:pPr marL="457200" indent="-457200">
              <a:buFont typeface="Arial" pitchFamily="34" charset="0"/>
              <a:buChar char="•"/>
            </a:pPr>
            <a:r>
              <a:rPr lang="en-IN" sz="3200" dirty="0" smtClean="0">
                <a:solidFill>
                  <a:srgbClr val="7030A0"/>
                </a:solidFill>
                <a:latin typeface="Arial Narrow" pitchFamily="34" charset="0"/>
              </a:rPr>
              <a:t>Neem Seed Extract</a:t>
            </a:r>
          </a:p>
          <a:p>
            <a:pPr marL="457200" indent="-457200">
              <a:buFont typeface="Arial" pitchFamily="34" charset="0"/>
              <a:buChar char="•"/>
            </a:pPr>
            <a:r>
              <a:rPr lang="en-IN" sz="3200" dirty="0" smtClean="0">
                <a:solidFill>
                  <a:srgbClr val="7030A0"/>
                </a:solidFill>
                <a:latin typeface="Arial Narrow" pitchFamily="34" charset="0"/>
              </a:rPr>
              <a:t>Neem Oil</a:t>
            </a:r>
          </a:p>
          <a:p>
            <a:pPr marL="457200" indent="-457200">
              <a:buFont typeface="Arial" pitchFamily="34" charset="0"/>
              <a:buChar char="•"/>
            </a:pPr>
            <a:r>
              <a:rPr lang="en-IN" sz="3200" dirty="0" smtClean="0">
                <a:solidFill>
                  <a:srgbClr val="7030A0"/>
                </a:solidFill>
                <a:latin typeface="Arial Narrow" pitchFamily="34" charset="0"/>
              </a:rPr>
              <a:t>Neem Cake</a:t>
            </a:r>
          </a:p>
          <a:p>
            <a:pPr marL="457200" indent="-457200">
              <a:buFont typeface="Arial" pitchFamily="34" charset="0"/>
              <a:buChar char="•"/>
            </a:pPr>
            <a:r>
              <a:rPr lang="en-IN" sz="3200" dirty="0" err="1" smtClean="0">
                <a:solidFill>
                  <a:srgbClr val="7030A0"/>
                </a:solidFill>
                <a:latin typeface="Arial Narrow" pitchFamily="34" charset="0"/>
              </a:rPr>
              <a:t>Pongamia</a:t>
            </a:r>
            <a:r>
              <a:rPr lang="en-IN" sz="3200" dirty="0" smtClean="0">
                <a:solidFill>
                  <a:srgbClr val="7030A0"/>
                </a:solidFill>
                <a:latin typeface="Arial Narrow" pitchFamily="34" charset="0"/>
              </a:rPr>
              <a:t> Seed Extract</a:t>
            </a:r>
          </a:p>
          <a:p>
            <a:pPr marL="457200" indent="-457200">
              <a:buFont typeface="Arial" pitchFamily="34" charset="0"/>
              <a:buChar char="•"/>
            </a:pPr>
            <a:r>
              <a:rPr lang="en-IN" sz="3200" dirty="0" err="1" smtClean="0">
                <a:solidFill>
                  <a:srgbClr val="7030A0"/>
                </a:solidFill>
                <a:latin typeface="Arial Narrow" pitchFamily="34" charset="0"/>
              </a:rPr>
              <a:t>Pongamia</a:t>
            </a:r>
            <a:r>
              <a:rPr lang="en-IN" sz="3200" dirty="0" smtClean="0">
                <a:solidFill>
                  <a:srgbClr val="7030A0"/>
                </a:solidFill>
                <a:latin typeface="Arial Narrow" pitchFamily="34" charset="0"/>
              </a:rPr>
              <a:t> Oil</a:t>
            </a:r>
          </a:p>
        </p:txBody>
      </p:sp>
      <p:pic>
        <p:nvPicPr>
          <p:cNvPr id="4" name="Picture 3" descr="K:\ENTOMOLOGY KVK\KVK Sagroli\SAC Meetings\2018-19\IMG_20180210_162433~2.jpg"/>
          <p:cNvPicPr/>
          <p:nvPr/>
        </p:nvPicPr>
        <p:blipFill>
          <a:blip r:embed="rId2" cstate="print"/>
          <a:srcRect/>
          <a:stretch>
            <a:fillRect/>
          </a:stretch>
        </p:blipFill>
        <p:spPr bwMode="auto">
          <a:xfrm>
            <a:off x="5857884" y="1000108"/>
            <a:ext cx="2928958" cy="1857388"/>
          </a:xfrm>
          <a:prstGeom prst="rect">
            <a:avLst/>
          </a:prstGeom>
          <a:noFill/>
        </p:spPr>
      </p:pic>
      <p:pic>
        <p:nvPicPr>
          <p:cNvPr id="5" name="Picture 4" descr="Image result for Drying of Neem fruits"/>
          <p:cNvPicPr/>
          <p:nvPr/>
        </p:nvPicPr>
        <p:blipFill>
          <a:blip r:embed="rId3" cstate="print"/>
          <a:srcRect/>
          <a:stretch>
            <a:fillRect/>
          </a:stretch>
        </p:blipFill>
        <p:spPr bwMode="auto">
          <a:xfrm>
            <a:off x="5857884" y="2857496"/>
            <a:ext cx="2928958" cy="1785950"/>
          </a:xfrm>
          <a:prstGeom prst="rect">
            <a:avLst/>
          </a:prstGeom>
          <a:noFill/>
        </p:spPr>
      </p:pic>
      <p:pic>
        <p:nvPicPr>
          <p:cNvPr id="6" name="Picture 5" descr="G:\FIeld Photos KVK\IMG_20190102_121517.jpg"/>
          <p:cNvPicPr/>
          <p:nvPr/>
        </p:nvPicPr>
        <p:blipFill>
          <a:blip r:embed="rId4" cstate="print"/>
          <a:srcRect/>
          <a:stretch>
            <a:fillRect/>
          </a:stretch>
        </p:blipFill>
        <p:spPr bwMode="auto">
          <a:xfrm>
            <a:off x="5857884" y="4643446"/>
            <a:ext cx="2928958" cy="1785950"/>
          </a:xfrm>
          <a:prstGeom prst="rect">
            <a:avLst/>
          </a:prstGeom>
          <a:noFill/>
        </p:spPr>
      </p:pic>
      <p:sp>
        <p:nvSpPr>
          <p:cNvPr id="7" name="Rectangle 6"/>
          <p:cNvSpPr>
            <a:spLocks noChangeArrowheads="1"/>
          </p:cNvSpPr>
          <p:nvPr/>
        </p:nvSpPr>
        <p:spPr bwMode="auto">
          <a:xfrm>
            <a:off x="0" y="285728"/>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Preparation of Organic Inputs for Pest Management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224021"/>
            <a:ext cx="8858280" cy="206210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1) Neem leaves–5 kg,                                        </a:t>
            </a:r>
            <a:r>
              <a:rPr kumimoji="0" lang="en-US" sz="1800" b="1" i="0" u="none" strike="noStrike" cap="none" normalizeH="0" dirty="0" smtClean="0">
                <a:ln>
                  <a:noFill/>
                </a:ln>
                <a:solidFill>
                  <a:srgbClr val="000000"/>
                </a:solidFill>
                <a:effectLst/>
                <a:latin typeface="Calibri" pitchFamily="34" charset="0"/>
                <a:ea typeface="Times New Roman" pitchFamily="18" charset="0"/>
                <a:cs typeface="Mangal" pitchFamily="18" charset="0"/>
              </a:rPr>
              <a:t> </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2)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Vitex</a:t>
            </a: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negundo</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leaves-2 kg, </a:t>
            </a:r>
            <a:endParaRPr kumimoji="0" lang="en-US" sz="105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3) </a:t>
            </a:r>
            <a:r>
              <a:rPr kumimoji="0" lang="en-US" sz="1800" b="1" i="0"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Aristolochia</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leaves - 2 kg,                             4)  Papaya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Carica</a:t>
            </a: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papaya</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)-2 kg, </a:t>
            </a:r>
            <a:endParaRPr kumimoji="0" lang="en-US" sz="105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5)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Tinospora</a:t>
            </a: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cordifolia</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leaves- 2kg,            </a:t>
            </a:r>
            <a:r>
              <a:rPr lang="en-US" sz="1800" b="1" i="1" dirty="0" smtClean="0">
                <a:solidFill>
                  <a:srgbClr val="000000"/>
                </a:solidFill>
                <a:latin typeface="Calibri" pitchFamily="34" charset="0"/>
                <a:ea typeface="Times New Roman" pitchFamily="18" charset="0"/>
                <a:cs typeface="Mangal" pitchFamily="18" charset="0"/>
              </a:rPr>
              <a:t>    6)  </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Custard apple leaves-2 kg, </a:t>
            </a:r>
            <a:endParaRPr kumimoji="0" lang="en-US" sz="105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7)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Pongamia</a:t>
            </a: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pinnata</a:t>
            </a: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leaves-2 kg,    </a:t>
            </a:r>
            <a:r>
              <a:rPr lang="en-US" sz="1800" b="1" i="1" dirty="0" smtClean="0">
                <a:solidFill>
                  <a:srgbClr val="000000"/>
                </a:solidFill>
                <a:latin typeface="Calibri" pitchFamily="34" charset="0"/>
                <a:ea typeface="Times New Roman" pitchFamily="18" charset="0"/>
                <a:cs typeface="Mangal" pitchFamily="18" charset="0"/>
              </a:rPr>
              <a:t>               8)  </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Castor</a:t>
            </a:r>
            <a:r>
              <a:rPr kumimoji="0" lang="en-US" sz="1800" b="1" i="0" u="none" strike="noStrike" cap="none" normalizeH="0" dirty="0" smtClean="0">
                <a:ln>
                  <a:noFill/>
                </a:ln>
                <a:solidFill>
                  <a:srgbClr val="000000"/>
                </a:solidFill>
                <a:effectLst/>
                <a:latin typeface="Calibri" pitchFamily="34" charset="0"/>
                <a:ea typeface="Times New Roman" pitchFamily="18" charset="0"/>
                <a:cs typeface="Mangal" pitchFamily="18" charset="0"/>
              </a:rPr>
              <a:t> </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leaves- 2 kg, </a:t>
            </a:r>
            <a:endParaRPr kumimoji="0" lang="en-US" sz="105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9)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Nerium</a:t>
            </a: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indicum</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- 2 kg,                                  10)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Calotropis</a:t>
            </a:r>
            <a:r>
              <a:rPr kumimoji="0" lang="en-US" sz="1800" b="1" i="1"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a:t>
            </a:r>
            <a:r>
              <a:rPr kumimoji="0" lang="en-US" sz="1800" b="1" i="1"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procera</a:t>
            </a:r>
            <a:r>
              <a:rPr kumimoji="0" lang="en-US" sz="1800" b="1"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leaves-2 kg, </a:t>
            </a:r>
            <a:endParaRPr kumimoji="0" lang="en-US" sz="1050" b="1" i="0" u="none" strike="noStrike" cap="none" normalizeH="0" baseline="0" dirty="0" smtClean="0">
              <a:ln>
                <a:noFill/>
              </a:ln>
              <a:solidFill>
                <a:schemeClr val="tx1"/>
              </a:solidFill>
              <a:effectLst/>
              <a:latin typeface="Arial" pitchFamily="34" charset="0"/>
              <a:cs typeface="Arial" pitchFamily="34" charset="0"/>
            </a:endParaRPr>
          </a:p>
          <a:p>
            <a:pPr marL="457200" marR="0" lvl="1" indent="225425" algn="l" defTabSz="914400" rtl="0" eaLnBrk="0" fontAlgn="base" latinLnBrk="0" hangingPunct="0">
              <a:lnSpc>
                <a:spcPct val="100000"/>
              </a:lnSpc>
              <a:spcBef>
                <a:spcPct val="0"/>
              </a:spcBef>
              <a:spcAft>
                <a:spcPct val="0"/>
              </a:spcAft>
              <a:buClrTx/>
              <a:buSzTx/>
              <a:buFontTx/>
              <a:buAutoNum type="alphaLcPeriod"/>
              <a:tabLst/>
            </a:pPr>
            <a:r>
              <a:rPr kumimoji="0" lang="en-US" sz="1800" b="0"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Green </a:t>
            </a:r>
            <a:r>
              <a:rPr kumimoji="0" lang="en-US" sz="1800" b="0" i="0" u="none" strike="noStrike" cap="none" normalizeH="0" baseline="0" dirty="0" err="1" smtClean="0">
                <a:ln>
                  <a:noFill/>
                </a:ln>
                <a:solidFill>
                  <a:srgbClr val="000000"/>
                </a:solidFill>
                <a:effectLst/>
                <a:latin typeface="Calibri" pitchFamily="34" charset="0"/>
                <a:ea typeface="Times New Roman" pitchFamily="18" charset="0"/>
                <a:cs typeface="Mangal" pitchFamily="18" charset="0"/>
              </a:rPr>
              <a:t>chilli</a:t>
            </a:r>
            <a:r>
              <a:rPr kumimoji="0" lang="en-US" sz="1800" b="0"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 paste-2 kg,                                         c.  Garlic paste-250 g,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457200" marR="0" lvl="1" indent="225425" algn="l" defTabSz="914400" rtl="0" eaLnBrk="0" fontAlgn="base" latinLnBrk="0" hangingPunct="0">
              <a:lnSpc>
                <a:spcPct val="100000"/>
              </a:lnSpc>
              <a:spcBef>
                <a:spcPct val="0"/>
              </a:spcBef>
              <a:spcAft>
                <a:spcPct val="0"/>
              </a:spcAft>
              <a:buClrTx/>
              <a:buSzTx/>
              <a:buFontTx/>
              <a:buAutoNum type="alphaLcPeriod"/>
              <a:tabLst/>
            </a:pPr>
            <a:r>
              <a:rPr kumimoji="0" lang="en-US" sz="1800" b="0" i="0" u="none" strike="noStrike" cap="none" normalizeH="0" baseline="0" dirty="0" smtClean="0">
                <a:ln>
                  <a:noFill/>
                </a:ln>
                <a:solidFill>
                  <a:srgbClr val="000000"/>
                </a:solidFill>
                <a:effectLst/>
                <a:latin typeface="Calibri" pitchFamily="34" charset="0"/>
                <a:ea typeface="Times New Roman" pitchFamily="18" charset="0"/>
                <a:cs typeface="Mangal" pitchFamily="18" charset="0"/>
              </a:rPr>
              <a:t>Cow dung-3 kg,                                                      d. Cow urine-5 lit, Water-200 lit. </a:t>
            </a:r>
            <a:endParaRPr kumimoji="0" lang="en-US" sz="105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p:txBody>
      </p:sp>
      <p:sp>
        <p:nvSpPr>
          <p:cNvPr id="3" name="Rectangle 2"/>
          <p:cNvSpPr>
            <a:spLocks noChangeArrowheads="1"/>
          </p:cNvSpPr>
          <p:nvPr/>
        </p:nvSpPr>
        <p:spPr bwMode="auto">
          <a:xfrm>
            <a:off x="0" y="142852"/>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err="1" smtClean="0">
                <a:solidFill>
                  <a:schemeClr val="bg1"/>
                </a:solidFill>
                <a:latin typeface="Arial Narrow" pitchFamily="34" charset="0"/>
                <a:ea typeface="Arial Unicode MS" pitchFamily="34" charset="-128"/>
                <a:cs typeface="Times New Roman" pitchFamily="18" charset="0"/>
              </a:rPr>
              <a:t>Dashparni</a:t>
            </a:r>
            <a:r>
              <a:rPr lang="en-US" sz="3200" b="1" dirty="0" smtClean="0">
                <a:solidFill>
                  <a:schemeClr val="bg1"/>
                </a:solidFill>
                <a:latin typeface="Arial Narrow" pitchFamily="34" charset="0"/>
                <a:ea typeface="Arial Unicode MS" pitchFamily="34" charset="-128"/>
                <a:cs typeface="Times New Roman" pitchFamily="18" charset="0"/>
              </a:rPr>
              <a:t> extract</a:t>
            </a:r>
          </a:p>
        </p:txBody>
      </p:sp>
      <p:sp>
        <p:nvSpPr>
          <p:cNvPr id="6" name="Rectangle 5"/>
          <p:cNvSpPr>
            <a:spLocks noChangeArrowheads="1"/>
          </p:cNvSpPr>
          <p:nvPr/>
        </p:nvSpPr>
        <p:spPr bwMode="auto">
          <a:xfrm>
            <a:off x="2857488" y="742893"/>
            <a:ext cx="3929090" cy="400091"/>
          </a:xfrm>
          <a:prstGeom prst="rect">
            <a:avLst/>
          </a:prstGeom>
          <a:solidFill>
            <a:srgbClr val="7030A0"/>
          </a:solidFill>
          <a:ln w="9525">
            <a:noFill/>
            <a:miter lim="800000"/>
            <a:headEnd/>
            <a:tailEnd/>
          </a:ln>
        </p:spPr>
        <p:txBody>
          <a:bodyPr wrap="square" lIns="91419" tIns="45711" rIns="91419" bIns="45711">
            <a:spAutoFit/>
          </a:bodyPr>
          <a:lstStyle/>
          <a:p>
            <a:pPr algn="ctr"/>
            <a:r>
              <a:rPr lang="en-US" sz="2000" b="1" dirty="0" smtClean="0">
                <a:solidFill>
                  <a:schemeClr val="bg1"/>
                </a:solidFill>
                <a:latin typeface="Bahnschrift SemiBold SemiConden" pitchFamily="34" charset="0"/>
                <a:ea typeface="Arial Unicode MS" pitchFamily="34" charset="-128"/>
                <a:cs typeface="Times New Roman" pitchFamily="18" charset="0"/>
              </a:rPr>
              <a:t>Use following Ingredients </a:t>
            </a:r>
          </a:p>
        </p:txBody>
      </p:sp>
      <p:sp>
        <p:nvSpPr>
          <p:cNvPr id="5" name="Rectangle 4"/>
          <p:cNvSpPr/>
          <p:nvPr/>
        </p:nvSpPr>
        <p:spPr>
          <a:xfrm>
            <a:off x="142844" y="3885863"/>
            <a:ext cx="4929222" cy="2677656"/>
          </a:xfrm>
          <a:prstGeom prst="rect">
            <a:avLst/>
          </a:prstGeom>
          <a:solidFill>
            <a:schemeClr val="accent2">
              <a:lumMod val="40000"/>
              <a:lumOff val="60000"/>
            </a:schemeClr>
          </a:solidFill>
        </p:spPr>
        <p:txBody>
          <a:bodyPr wrap="square">
            <a:spAutoFit/>
          </a:bodyPr>
          <a:lstStyle/>
          <a:p>
            <a:pPr marL="58738" lvl="1" algn="just" defTabSz="914400" eaLnBrk="0" fontAlgn="base" hangingPunct="0">
              <a:spcBef>
                <a:spcPct val="0"/>
              </a:spcBef>
              <a:spcAft>
                <a:spcPct val="0"/>
              </a:spcAft>
            </a:pPr>
            <a:r>
              <a:rPr lang="en-US" sz="1800" dirty="0" smtClean="0">
                <a:solidFill>
                  <a:srgbClr val="000000"/>
                </a:solidFill>
                <a:ea typeface="Times New Roman" pitchFamily="18" charset="0"/>
                <a:cs typeface="Mangal" pitchFamily="18" charset="0"/>
              </a:rPr>
              <a:t>Crush all the plant materials and pour in drum of 500 lit volume. Add other ingredients and steer clockwise and anticlockwise for 10-15 minutes with  wooden stick.  Keep it for fermentation for one month. Keep the drum in shade and covered with gunny bag. Shake regularly three times a day. Extract after crushing and filtering. The extract can be stored up to 6 months and is sufficient for </a:t>
            </a:r>
            <a:r>
              <a:rPr lang="en-US" sz="2400" dirty="0" smtClean="0">
                <a:solidFill>
                  <a:srgbClr val="000000"/>
                </a:solidFill>
                <a:ea typeface="Times New Roman" pitchFamily="18" charset="0"/>
                <a:cs typeface="Mangal" pitchFamily="18" charset="0"/>
              </a:rPr>
              <a:t>O</a:t>
            </a:r>
            <a:r>
              <a:rPr lang="en-US" sz="1600" dirty="0" smtClean="0">
                <a:solidFill>
                  <a:srgbClr val="000000"/>
                </a:solidFill>
                <a:ea typeface="Times New Roman" pitchFamily="18" charset="0"/>
                <a:cs typeface="Mangal" pitchFamily="18" charset="0"/>
              </a:rPr>
              <a:t>ne acre</a:t>
            </a:r>
            <a:r>
              <a:rPr lang="en-US" sz="1400" dirty="0" smtClean="0">
                <a:solidFill>
                  <a:srgbClr val="000000"/>
                </a:solidFill>
                <a:ea typeface="Times New Roman" pitchFamily="18" charset="0"/>
                <a:cs typeface="Mangal" pitchFamily="18" charset="0"/>
              </a:rPr>
              <a:t>.</a:t>
            </a:r>
            <a:endParaRPr lang="en-US" sz="1600" dirty="0" smtClean="0">
              <a:cs typeface="Arial" pitchFamily="34" charset="0"/>
            </a:endParaRPr>
          </a:p>
        </p:txBody>
      </p:sp>
      <p:pic>
        <p:nvPicPr>
          <p:cNvPr id="7170" name="Picture 2"/>
          <p:cNvPicPr>
            <a:picLocks noChangeAspect="1" noChangeArrowheads="1"/>
          </p:cNvPicPr>
          <p:nvPr/>
        </p:nvPicPr>
        <p:blipFill>
          <a:blip r:embed="rId2" cstate="print"/>
          <a:srcRect l="4255" t="19947" b="14445"/>
          <a:stretch>
            <a:fillRect/>
          </a:stretch>
        </p:blipFill>
        <p:spPr bwMode="auto">
          <a:xfrm>
            <a:off x="5214943" y="3429000"/>
            <a:ext cx="3643338" cy="3143272"/>
          </a:xfrm>
          <a:prstGeom prst="rect">
            <a:avLst/>
          </a:prstGeom>
          <a:noFill/>
          <a:ln w="9525">
            <a:noFill/>
            <a:miter lim="800000"/>
            <a:headEnd/>
            <a:tailEnd/>
          </a:ln>
          <a:effectLst/>
        </p:spPr>
      </p:pic>
      <p:sp>
        <p:nvSpPr>
          <p:cNvPr id="7" name="Rectangle 6"/>
          <p:cNvSpPr/>
          <p:nvPr/>
        </p:nvSpPr>
        <p:spPr>
          <a:xfrm>
            <a:off x="214282" y="3395963"/>
            <a:ext cx="4786346" cy="461665"/>
          </a:xfrm>
          <a:prstGeom prst="rect">
            <a:avLst/>
          </a:prstGeom>
          <a:solidFill>
            <a:schemeClr val="accent4">
              <a:lumMod val="60000"/>
              <a:lumOff val="40000"/>
            </a:schemeClr>
          </a:solidFill>
        </p:spPr>
        <p:txBody>
          <a:bodyPr wrap="square">
            <a:spAutoFit/>
          </a:bodyPr>
          <a:lstStyle/>
          <a:p>
            <a:pPr marL="457200" lvl="1" indent="-341313" algn="ctr" defTabSz="914400" eaLnBrk="0" fontAlgn="base" hangingPunct="0">
              <a:spcBef>
                <a:spcPct val="0"/>
              </a:spcBef>
              <a:spcAft>
                <a:spcPct val="0"/>
              </a:spcAft>
            </a:pPr>
            <a:r>
              <a:rPr lang="en-US" sz="2400" b="1" dirty="0" smtClean="0">
                <a:solidFill>
                  <a:srgbClr val="B10791"/>
                </a:solidFill>
                <a:ea typeface="Times New Roman" pitchFamily="18" charset="0"/>
                <a:cs typeface="Mangal" pitchFamily="18" charset="0"/>
              </a:rPr>
              <a:t>Procedure</a:t>
            </a:r>
            <a:endParaRPr lang="en-US" sz="1200" dirty="0" smtClean="0">
              <a:solidFill>
                <a:srgbClr val="B10791"/>
              </a:solidFill>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71406" y="3547309"/>
            <a:ext cx="8929718" cy="2739211"/>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628650" algn="l"/>
              </a:tabLst>
            </a:pPr>
            <a:endParaRPr kumimoji="0" lang="en-US" sz="1200" b="0" i="0" u="none" strike="noStrike" cap="none" normalizeH="0" baseline="0" dirty="0" smtClean="0">
              <a:ln>
                <a:noFill/>
              </a:ln>
              <a:solidFill>
                <a:schemeClr val="tx1"/>
              </a:solidFill>
              <a:effectLst/>
              <a:cs typeface="Arial" pitchFamily="34" charset="0"/>
            </a:endParaRPr>
          </a:p>
          <a:p>
            <a:pPr marL="290513"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Crush 3 kg neem leaves in 10 lit cow urine.</a:t>
            </a:r>
          </a:p>
          <a:p>
            <a:pPr marL="508000"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Crush 2 kg custard apple leaf, 2 kg papaya leaf, 2 kg pomegranate leaves, 2 kg     guava leaves in water.</a:t>
            </a:r>
          </a:p>
          <a:p>
            <a:pPr marL="290513"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Mix the two and boil 5 times at some interval till it become half</a:t>
            </a:r>
          </a:p>
          <a:p>
            <a:pPr marL="508000"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Keep for 24 hrs, then filter squeeze the extract. This can be stored in bottles for 6 months.</a:t>
            </a:r>
          </a:p>
          <a:p>
            <a:pPr marL="290513"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Useful against sucking pests, pod/fruit borers.</a:t>
            </a:r>
          </a:p>
          <a:p>
            <a:pPr marL="290513"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Dilute 2-2.5 lit of this extract to 100 lit for 1 acre.</a:t>
            </a:r>
          </a:p>
        </p:txBody>
      </p:sp>
      <p:sp>
        <p:nvSpPr>
          <p:cNvPr id="3" name="Rectangle 2"/>
          <p:cNvSpPr/>
          <p:nvPr/>
        </p:nvSpPr>
        <p:spPr>
          <a:xfrm>
            <a:off x="214282" y="704190"/>
            <a:ext cx="8715436" cy="1938992"/>
          </a:xfrm>
          <a:prstGeom prst="rect">
            <a:avLst/>
          </a:prstGeom>
          <a:solidFill>
            <a:schemeClr val="accent6">
              <a:lumMod val="60000"/>
              <a:lumOff val="40000"/>
            </a:schemeClr>
          </a:solidFill>
        </p:spPr>
        <p:txBody>
          <a:bodyPr wrap="square">
            <a:spAutoFit/>
          </a:bodyPr>
          <a:lstStyle/>
          <a:p>
            <a:pPr marL="290513" lvl="0"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Crush 5 kg </a:t>
            </a:r>
            <a:r>
              <a:rPr lang="en-US" sz="2000" dirty="0" err="1" smtClean="0">
                <a:solidFill>
                  <a:srgbClr val="000000"/>
                </a:solidFill>
                <a:ea typeface="Times New Roman" pitchFamily="18" charset="0"/>
                <a:cs typeface="Mangal" pitchFamily="18" charset="0"/>
              </a:rPr>
              <a:t>neem</a:t>
            </a:r>
            <a:r>
              <a:rPr lang="en-US" sz="2000" dirty="0" smtClean="0">
                <a:solidFill>
                  <a:srgbClr val="000000"/>
                </a:solidFill>
                <a:ea typeface="Times New Roman" pitchFamily="18" charset="0"/>
                <a:cs typeface="Mangal" pitchFamily="18" charset="0"/>
              </a:rPr>
              <a:t> (</a:t>
            </a:r>
            <a:r>
              <a:rPr lang="en-US" sz="2000" i="1" dirty="0" err="1" smtClean="0">
                <a:solidFill>
                  <a:srgbClr val="000000"/>
                </a:solidFill>
                <a:ea typeface="Times New Roman" pitchFamily="18" charset="0"/>
                <a:cs typeface="Mangal" pitchFamily="18" charset="0"/>
              </a:rPr>
              <a:t>Azadiracta</a:t>
            </a:r>
            <a:r>
              <a:rPr lang="en-US" sz="2000" i="1" dirty="0" smtClean="0">
                <a:solidFill>
                  <a:srgbClr val="000000"/>
                </a:solidFill>
                <a:ea typeface="Times New Roman" pitchFamily="18" charset="0"/>
                <a:cs typeface="Mangal" pitchFamily="18" charset="0"/>
              </a:rPr>
              <a:t> </a:t>
            </a:r>
            <a:r>
              <a:rPr lang="en-US" sz="2000" i="1" dirty="0" err="1" smtClean="0">
                <a:solidFill>
                  <a:srgbClr val="000000"/>
                </a:solidFill>
                <a:ea typeface="Times New Roman" pitchFamily="18" charset="0"/>
                <a:cs typeface="Mangal" pitchFamily="18" charset="0"/>
              </a:rPr>
              <a:t>indica</a:t>
            </a:r>
            <a:r>
              <a:rPr lang="en-US" sz="2000" dirty="0" smtClean="0">
                <a:solidFill>
                  <a:srgbClr val="000000"/>
                </a:solidFill>
                <a:ea typeface="Times New Roman" pitchFamily="18" charset="0"/>
                <a:cs typeface="Mangal" pitchFamily="18" charset="0"/>
              </a:rPr>
              <a:t>) leaves in water</a:t>
            </a:r>
            <a:endParaRPr lang="en-US" sz="1100" dirty="0" smtClean="0">
              <a:cs typeface="Arial" pitchFamily="34" charset="0"/>
            </a:endParaRPr>
          </a:p>
          <a:p>
            <a:pPr marL="290513" lvl="0"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add 5 lit cow urine and 2 kg cow dung, </a:t>
            </a:r>
            <a:endParaRPr lang="en-US" sz="1100" dirty="0" smtClean="0">
              <a:cs typeface="Arial" pitchFamily="34" charset="0"/>
            </a:endParaRPr>
          </a:p>
          <a:p>
            <a:pPr marL="290513" lvl="0"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ferment for 24 hours with intermittent stirring, </a:t>
            </a:r>
            <a:endParaRPr lang="en-US" sz="1100" dirty="0" smtClean="0">
              <a:cs typeface="Arial" pitchFamily="34" charset="0"/>
            </a:endParaRPr>
          </a:p>
          <a:p>
            <a:pPr marL="290513" lvl="0" indent="217488"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filter squeeze the extract and dilute to 100 lit,</a:t>
            </a:r>
            <a:endParaRPr lang="en-US" sz="1100" dirty="0" smtClean="0">
              <a:cs typeface="Arial" pitchFamily="34" charset="0"/>
            </a:endParaRPr>
          </a:p>
          <a:p>
            <a:pPr marL="566738" lvl="0" indent="-276225" defTabSz="914400" eaLnBrk="0" fontAlgn="base" hangingPunct="0">
              <a:spcBef>
                <a:spcPct val="0"/>
              </a:spcBef>
              <a:spcAft>
                <a:spcPct val="0"/>
              </a:spcAft>
              <a:buFont typeface="Arial" pitchFamily="34" charset="0"/>
              <a:buChar char="•"/>
              <a:tabLst>
                <a:tab pos="628650" algn="l"/>
              </a:tabLst>
            </a:pPr>
            <a:r>
              <a:rPr lang="en-US" sz="2000" dirty="0" smtClean="0">
                <a:solidFill>
                  <a:srgbClr val="000000"/>
                </a:solidFill>
                <a:ea typeface="Times New Roman" pitchFamily="18" charset="0"/>
                <a:cs typeface="Mangal" pitchFamily="18" charset="0"/>
              </a:rPr>
              <a:t>use as foliar spray over one acre, useful against sucking pests and mealy bugs.</a:t>
            </a:r>
            <a:endParaRPr lang="en-US" sz="2000" dirty="0" smtClean="0">
              <a:solidFill>
                <a:srgbClr val="000000"/>
              </a:solidFill>
              <a:cs typeface="Mangal" pitchFamily="18" charset="0"/>
            </a:endParaRPr>
          </a:p>
        </p:txBody>
      </p:sp>
      <p:sp>
        <p:nvSpPr>
          <p:cNvPr id="4" name="Rectangle 3"/>
          <p:cNvSpPr/>
          <p:nvPr/>
        </p:nvSpPr>
        <p:spPr>
          <a:xfrm>
            <a:off x="3432299" y="119698"/>
            <a:ext cx="1897571" cy="523220"/>
          </a:xfrm>
          <a:prstGeom prst="rect">
            <a:avLst/>
          </a:prstGeom>
          <a:solidFill>
            <a:srgbClr val="00B0F0"/>
          </a:solidFill>
        </p:spPr>
        <p:txBody>
          <a:bodyPr wrap="none">
            <a:spAutoFit/>
          </a:bodyPr>
          <a:lstStyle/>
          <a:p>
            <a:pPr marL="457200" lvl="0" indent="-457200" defTabSz="914400" fontAlgn="base">
              <a:spcBef>
                <a:spcPct val="0"/>
              </a:spcBef>
              <a:spcAft>
                <a:spcPct val="0"/>
              </a:spcAft>
              <a:tabLst>
                <a:tab pos="628650" algn="l"/>
              </a:tabLst>
            </a:pPr>
            <a:r>
              <a:rPr lang="en-US" sz="2800" b="1" dirty="0" err="1" smtClean="0">
                <a:solidFill>
                  <a:schemeClr val="bg1"/>
                </a:solidFill>
                <a:ea typeface="Times New Roman" pitchFamily="18" charset="0"/>
                <a:cs typeface="Mangal" pitchFamily="18" charset="0"/>
              </a:rPr>
              <a:t>Neemastra</a:t>
            </a:r>
            <a:r>
              <a:rPr lang="en-US" sz="2800" dirty="0" smtClean="0">
                <a:solidFill>
                  <a:schemeClr val="bg1"/>
                </a:solidFill>
                <a:ea typeface="Times New Roman" pitchFamily="18" charset="0"/>
                <a:cs typeface="Mangal" pitchFamily="18" charset="0"/>
              </a:rPr>
              <a:t> </a:t>
            </a:r>
            <a:endParaRPr lang="en-US" sz="1400" dirty="0" smtClean="0">
              <a:solidFill>
                <a:schemeClr val="bg1"/>
              </a:solidFill>
              <a:cs typeface="Arial" pitchFamily="34" charset="0"/>
            </a:endParaRPr>
          </a:p>
        </p:txBody>
      </p:sp>
      <p:sp>
        <p:nvSpPr>
          <p:cNvPr id="5" name="Rectangle 4"/>
          <p:cNvSpPr/>
          <p:nvPr/>
        </p:nvSpPr>
        <p:spPr>
          <a:xfrm>
            <a:off x="3214678" y="2928934"/>
            <a:ext cx="2643206" cy="523220"/>
          </a:xfrm>
          <a:prstGeom prst="rect">
            <a:avLst/>
          </a:prstGeom>
          <a:solidFill>
            <a:schemeClr val="accent2">
              <a:lumMod val="60000"/>
              <a:lumOff val="40000"/>
            </a:schemeClr>
          </a:solidFill>
        </p:spPr>
        <p:txBody>
          <a:bodyPr wrap="square">
            <a:spAutoFit/>
          </a:bodyPr>
          <a:lstStyle/>
          <a:p>
            <a:pPr marL="457200" indent="-457200" algn="ctr" defTabSz="914400" fontAlgn="base">
              <a:spcBef>
                <a:spcPct val="0"/>
              </a:spcBef>
              <a:spcAft>
                <a:spcPct val="0"/>
              </a:spcAft>
              <a:tabLst>
                <a:tab pos="628650" algn="l"/>
              </a:tabLst>
            </a:pPr>
            <a:r>
              <a:rPr lang="en-US" sz="2800" b="1" dirty="0" err="1" smtClean="0">
                <a:solidFill>
                  <a:srgbClr val="FF0000"/>
                </a:solidFill>
                <a:ea typeface="Times New Roman" pitchFamily="18" charset="0"/>
                <a:cs typeface="Mangal" pitchFamily="18" charset="0"/>
              </a:rPr>
              <a:t>Brahmastra</a:t>
            </a:r>
            <a:endParaRPr lang="en-US" sz="2800" b="1" dirty="0" smtClean="0">
              <a:solidFill>
                <a:srgbClr val="FF0000"/>
              </a:solidFill>
              <a:ea typeface="Times New Roman" pitchFamily="18" charset="0"/>
              <a:cs typeface="Mangal"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FIeld Photos KVK\IMG_20190217_144259.jpg"/>
          <p:cNvPicPr>
            <a:picLocks noChangeAspect="1" noChangeArrowheads="1"/>
          </p:cNvPicPr>
          <p:nvPr/>
        </p:nvPicPr>
        <p:blipFill>
          <a:blip r:embed="rId2" cstate="print"/>
          <a:srcRect/>
          <a:stretch>
            <a:fillRect/>
          </a:stretch>
        </p:blipFill>
        <p:spPr bwMode="auto">
          <a:xfrm>
            <a:off x="171665" y="785794"/>
            <a:ext cx="2571768" cy="1928826"/>
          </a:xfrm>
          <a:prstGeom prst="rect">
            <a:avLst/>
          </a:prstGeom>
          <a:noFill/>
        </p:spPr>
      </p:pic>
      <p:pic>
        <p:nvPicPr>
          <p:cNvPr id="2051" name="Picture 3" descr="H:\FIeld Photos KVK\IMG_20190217_144534.jpg"/>
          <p:cNvPicPr>
            <a:picLocks noChangeAspect="1" noChangeArrowheads="1"/>
          </p:cNvPicPr>
          <p:nvPr/>
        </p:nvPicPr>
        <p:blipFill>
          <a:blip r:embed="rId3" cstate="print"/>
          <a:srcRect/>
          <a:stretch>
            <a:fillRect/>
          </a:stretch>
        </p:blipFill>
        <p:spPr bwMode="auto">
          <a:xfrm>
            <a:off x="3029185" y="785794"/>
            <a:ext cx="2857520" cy="1928826"/>
          </a:xfrm>
          <a:prstGeom prst="rect">
            <a:avLst/>
          </a:prstGeom>
          <a:noFill/>
        </p:spPr>
      </p:pic>
      <p:pic>
        <p:nvPicPr>
          <p:cNvPr id="2052" name="Picture 4" descr="H:\FIeld Photos KVK\IMG_20190321_100359.jpg"/>
          <p:cNvPicPr>
            <a:picLocks noChangeAspect="1" noChangeArrowheads="1"/>
          </p:cNvPicPr>
          <p:nvPr/>
        </p:nvPicPr>
        <p:blipFill>
          <a:blip r:embed="rId4" cstate="print"/>
          <a:srcRect/>
          <a:stretch>
            <a:fillRect/>
          </a:stretch>
        </p:blipFill>
        <p:spPr bwMode="auto">
          <a:xfrm>
            <a:off x="6243895" y="785794"/>
            <a:ext cx="2714611" cy="1928826"/>
          </a:xfrm>
          <a:prstGeom prst="rect">
            <a:avLst/>
          </a:prstGeom>
          <a:noFill/>
        </p:spPr>
      </p:pic>
      <p:pic>
        <p:nvPicPr>
          <p:cNvPr id="2053" name="Picture 5" descr="H:\FIeld Photos KVK\IMG_20190502_102512.jpg"/>
          <p:cNvPicPr>
            <a:picLocks noChangeAspect="1" noChangeArrowheads="1"/>
          </p:cNvPicPr>
          <p:nvPr/>
        </p:nvPicPr>
        <p:blipFill>
          <a:blip r:embed="rId5" cstate="print"/>
          <a:srcRect/>
          <a:stretch>
            <a:fillRect/>
          </a:stretch>
        </p:blipFill>
        <p:spPr bwMode="auto">
          <a:xfrm>
            <a:off x="171665" y="3833344"/>
            <a:ext cx="2664948" cy="2000264"/>
          </a:xfrm>
          <a:prstGeom prst="rect">
            <a:avLst/>
          </a:prstGeom>
          <a:noFill/>
        </p:spPr>
      </p:pic>
      <p:pic>
        <p:nvPicPr>
          <p:cNvPr id="2054" name="Picture 6" descr="H:\FIeld Photos KVK\IMG_20190502_102455.jpg"/>
          <p:cNvPicPr>
            <a:picLocks noChangeAspect="1" noChangeArrowheads="1"/>
          </p:cNvPicPr>
          <p:nvPr/>
        </p:nvPicPr>
        <p:blipFill>
          <a:blip r:embed="rId6" cstate="print"/>
          <a:srcRect l="23563" t="20000" r="20468" b="14000"/>
          <a:stretch>
            <a:fillRect/>
          </a:stretch>
        </p:blipFill>
        <p:spPr bwMode="auto">
          <a:xfrm rot="5400000">
            <a:off x="1423" y="3859083"/>
            <a:ext cx="1211568" cy="1071538"/>
          </a:xfrm>
          <a:prstGeom prst="rect">
            <a:avLst/>
          </a:prstGeom>
          <a:noFill/>
        </p:spPr>
      </p:pic>
      <p:pic>
        <p:nvPicPr>
          <p:cNvPr id="2055" name="Picture 7" descr="H:\FIeld Photos KVK\IMG_20190504_094155.jpg"/>
          <p:cNvPicPr>
            <a:picLocks noChangeAspect="1" noChangeArrowheads="1"/>
          </p:cNvPicPr>
          <p:nvPr/>
        </p:nvPicPr>
        <p:blipFill>
          <a:blip r:embed="rId7" cstate="print"/>
          <a:srcRect/>
          <a:stretch>
            <a:fillRect/>
          </a:stretch>
        </p:blipFill>
        <p:spPr bwMode="auto">
          <a:xfrm>
            <a:off x="3100623" y="3833344"/>
            <a:ext cx="2857520" cy="1928826"/>
          </a:xfrm>
          <a:prstGeom prst="rect">
            <a:avLst/>
          </a:prstGeom>
          <a:noFill/>
        </p:spPr>
      </p:pic>
      <p:pic>
        <p:nvPicPr>
          <p:cNvPr id="2056" name="Picture 8" descr="H:\FIeld Photos KVK\IMG_20190618_144922.jpg"/>
          <p:cNvPicPr>
            <a:picLocks noChangeAspect="1" noChangeArrowheads="1"/>
          </p:cNvPicPr>
          <p:nvPr/>
        </p:nvPicPr>
        <p:blipFill>
          <a:blip r:embed="rId8" cstate="print"/>
          <a:srcRect/>
          <a:stretch>
            <a:fillRect/>
          </a:stretch>
        </p:blipFill>
        <p:spPr bwMode="auto">
          <a:xfrm>
            <a:off x="6243895" y="3869063"/>
            <a:ext cx="2714644" cy="1821669"/>
          </a:xfrm>
          <a:prstGeom prst="rect">
            <a:avLst/>
          </a:prstGeom>
          <a:noFill/>
        </p:spPr>
      </p:pic>
      <p:pic>
        <p:nvPicPr>
          <p:cNvPr id="10" name="Picture 3" descr="H:\FIeld Photos KVK\IMG_20190330_103657.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5400000" flipV="1">
            <a:off x="2902137" y="884020"/>
            <a:ext cx="785819" cy="58936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FIeld Photos KVK\IMG_20190213_111251.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rot="5400000" flipV="1">
            <a:off x="2902574" y="1669401"/>
            <a:ext cx="785819" cy="59023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156253" y="2714620"/>
            <a:ext cx="2629797" cy="523220"/>
          </a:xfrm>
          <a:prstGeom prst="rect">
            <a:avLst/>
          </a:prstGeom>
          <a:solidFill>
            <a:srgbClr val="7030A0"/>
          </a:solidFill>
        </p:spPr>
        <p:txBody>
          <a:bodyPr wrap="square" rtlCol="0">
            <a:spAutoFit/>
          </a:bodyPr>
          <a:lstStyle/>
          <a:p>
            <a:pPr algn="ctr"/>
            <a:r>
              <a:rPr lang="en-IN" sz="1400" b="1" dirty="0" smtClean="0">
                <a:solidFill>
                  <a:schemeClr val="bg1"/>
                </a:solidFill>
              </a:rPr>
              <a:t>Installation of Bird Perches</a:t>
            </a:r>
          </a:p>
          <a:p>
            <a:pPr algn="ctr"/>
            <a:r>
              <a:rPr lang="en-IN" sz="1400" b="1" dirty="0" smtClean="0">
                <a:solidFill>
                  <a:schemeClr val="bg1"/>
                </a:solidFill>
              </a:rPr>
              <a:t> in soybean and chick pea </a:t>
            </a:r>
            <a:endParaRPr lang="en-IN" sz="1400" b="1" dirty="0">
              <a:solidFill>
                <a:schemeClr val="bg1"/>
              </a:solidFill>
            </a:endParaRPr>
          </a:p>
        </p:txBody>
      </p:sp>
      <p:sp>
        <p:nvSpPr>
          <p:cNvPr id="18" name="Rectangle 17"/>
          <p:cNvSpPr>
            <a:spLocks noChangeArrowheads="1"/>
          </p:cNvSpPr>
          <p:nvPr/>
        </p:nvSpPr>
        <p:spPr bwMode="auto">
          <a:xfrm>
            <a:off x="0" y="58161"/>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Pest Management on KVK Farm </a:t>
            </a:r>
            <a:endParaRPr lang="en-US" sz="3200" b="1" dirty="0">
              <a:solidFill>
                <a:schemeClr val="bg1"/>
              </a:solidFill>
              <a:latin typeface="Arial Narrow" pitchFamily="34" charset="0"/>
              <a:ea typeface="Arial Unicode MS" pitchFamily="34" charset="-128"/>
              <a:cs typeface="Times New Roman" pitchFamily="18" charset="0"/>
            </a:endParaRPr>
          </a:p>
        </p:txBody>
      </p:sp>
      <p:sp>
        <p:nvSpPr>
          <p:cNvPr id="20" name="TextBox 19"/>
          <p:cNvSpPr txBox="1"/>
          <p:nvPr/>
        </p:nvSpPr>
        <p:spPr>
          <a:xfrm>
            <a:off x="2928926" y="2714620"/>
            <a:ext cx="3071834" cy="523220"/>
          </a:xfrm>
          <a:prstGeom prst="rect">
            <a:avLst/>
          </a:prstGeom>
          <a:solidFill>
            <a:srgbClr val="7030A0"/>
          </a:solidFill>
        </p:spPr>
        <p:txBody>
          <a:bodyPr wrap="square" rtlCol="0">
            <a:spAutoFit/>
          </a:bodyPr>
          <a:lstStyle/>
          <a:p>
            <a:pPr algn="ctr"/>
            <a:r>
              <a:rPr lang="en-US" sz="1400" b="1" dirty="0" smtClean="0">
                <a:solidFill>
                  <a:schemeClr val="bg1"/>
                </a:solidFill>
              </a:rPr>
              <a:t>Installation of sticky traps for</a:t>
            </a:r>
          </a:p>
          <a:p>
            <a:pPr algn="ctr"/>
            <a:r>
              <a:rPr lang="en-US" sz="1400" b="1" dirty="0" smtClean="0">
                <a:solidFill>
                  <a:schemeClr val="bg1"/>
                </a:solidFill>
              </a:rPr>
              <a:t> management of whiteflies &amp; </a:t>
            </a:r>
            <a:r>
              <a:rPr lang="en-US" sz="1400" b="1" dirty="0" err="1" smtClean="0">
                <a:solidFill>
                  <a:schemeClr val="bg1"/>
                </a:solidFill>
              </a:rPr>
              <a:t>Thrips</a:t>
            </a:r>
            <a:endParaRPr lang="en-US" sz="1400" b="1" dirty="0" smtClean="0">
              <a:solidFill>
                <a:schemeClr val="bg1"/>
              </a:solidFill>
            </a:endParaRPr>
          </a:p>
        </p:txBody>
      </p:sp>
      <p:sp>
        <p:nvSpPr>
          <p:cNvPr id="21" name="TextBox 20"/>
          <p:cNvSpPr txBox="1"/>
          <p:nvPr/>
        </p:nvSpPr>
        <p:spPr>
          <a:xfrm>
            <a:off x="6143636" y="2714620"/>
            <a:ext cx="2857488" cy="523220"/>
          </a:xfrm>
          <a:prstGeom prst="rect">
            <a:avLst/>
          </a:prstGeom>
          <a:solidFill>
            <a:srgbClr val="7030A0"/>
          </a:solidFill>
        </p:spPr>
        <p:txBody>
          <a:bodyPr wrap="square" rtlCol="0">
            <a:spAutoFit/>
          </a:bodyPr>
          <a:lstStyle/>
          <a:p>
            <a:pPr algn="ctr"/>
            <a:r>
              <a:rPr lang="en-US" sz="1400" b="1" dirty="0" smtClean="0">
                <a:solidFill>
                  <a:schemeClr val="bg1"/>
                </a:solidFill>
              </a:rPr>
              <a:t>Use of Pheromone traps for </a:t>
            </a:r>
            <a:r>
              <a:rPr lang="en-US" sz="1400" b="1" dirty="0" err="1" smtClean="0">
                <a:solidFill>
                  <a:schemeClr val="bg1"/>
                </a:solidFill>
              </a:rPr>
              <a:t>brinjal</a:t>
            </a:r>
            <a:r>
              <a:rPr lang="en-US" sz="1400" b="1" dirty="0" smtClean="0">
                <a:solidFill>
                  <a:schemeClr val="bg1"/>
                </a:solidFill>
              </a:rPr>
              <a:t> shoot &amp; Fruit borer management</a:t>
            </a:r>
          </a:p>
        </p:txBody>
      </p:sp>
      <p:sp>
        <p:nvSpPr>
          <p:cNvPr id="22" name="TextBox 21"/>
          <p:cNvSpPr txBox="1"/>
          <p:nvPr/>
        </p:nvSpPr>
        <p:spPr>
          <a:xfrm>
            <a:off x="214282" y="5762170"/>
            <a:ext cx="2629797" cy="523220"/>
          </a:xfrm>
          <a:prstGeom prst="rect">
            <a:avLst/>
          </a:prstGeom>
          <a:solidFill>
            <a:srgbClr val="7030A0"/>
          </a:solidFill>
        </p:spPr>
        <p:txBody>
          <a:bodyPr wrap="square" rtlCol="0">
            <a:spAutoFit/>
          </a:bodyPr>
          <a:lstStyle/>
          <a:p>
            <a:pPr algn="ctr"/>
            <a:r>
              <a:rPr lang="en-IN" sz="1400" b="1" dirty="0" smtClean="0">
                <a:solidFill>
                  <a:schemeClr val="bg1"/>
                </a:solidFill>
              </a:rPr>
              <a:t>Use of Pheromone traps for FAW management in Maize</a:t>
            </a:r>
          </a:p>
        </p:txBody>
      </p:sp>
      <p:sp>
        <p:nvSpPr>
          <p:cNvPr id="23" name="TextBox 22"/>
          <p:cNvSpPr txBox="1"/>
          <p:nvPr/>
        </p:nvSpPr>
        <p:spPr>
          <a:xfrm>
            <a:off x="3071802" y="5762170"/>
            <a:ext cx="2928958" cy="523220"/>
          </a:xfrm>
          <a:prstGeom prst="rect">
            <a:avLst/>
          </a:prstGeom>
          <a:solidFill>
            <a:srgbClr val="7030A0"/>
          </a:solidFill>
        </p:spPr>
        <p:txBody>
          <a:bodyPr wrap="square" rtlCol="0">
            <a:spAutoFit/>
          </a:bodyPr>
          <a:lstStyle/>
          <a:p>
            <a:pPr algn="ctr"/>
            <a:r>
              <a:rPr lang="en-US" sz="1400" b="1" dirty="0" smtClean="0">
                <a:solidFill>
                  <a:schemeClr val="bg1"/>
                </a:solidFill>
              </a:rPr>
              <a:t>Bagging of Mango Fruits for</a:t>
            </a:r>
          </a:p>
          <a:p>
            <a:pPr algn="ctr"/>
            <a:r>
              <a:rPr lang="en-US" sz="1400" b="1" dirty="0" smtClean="0">
                <a:solidFill>
                  <a:schemeClr val="bg1"/>
                </a:solidFill>
              </a:rPr>
              <a:t> management of Fruit Fly</a:t>
            </a:r>
          </a:p>
        </p:txBody>
      </p:sp>
      <p:sp>
        <p:nvSpPr>
          <p:cNvPr id="25" name="TextBox 24"/>
          <p:cNvSpPr txBox="1"/>
          <p:nvPr/>
        </p:nvSpPr>
        <p:spPr>
          <a:xfrm>
            <a:off x="6215074" y="5690732"/>
            <a:ext cx="2786082" cy="738664"/>
          </a:xfrm>
          <a:prstGeom prst="rect">
            <a:avLst/>
          </a:prstGeom>
          <a:solidFill>
            <a:srgbClr val="7030A0"/>
          </a:solidFill>
        </p:spPr>
        <p:txBody>
          <a:bodyPr wrap="square" rtlCol="0">
            <a:spAutoFit/>
          </a:bodyPr>
          <a:lstStyle/>
          <a:p>
            <a:pPr algn="ctr"/>
            <a:r>
              <a:rPr lang="en-US" sz="1400" b="1" dirty="0" smtClean="0">
                <a:solidFill>
                  <a:schemeClr val="bg1"/>
                </a:solidFill>
              </a:rPr>
              <a:t>Field Release bio agent </a:t>
            </a:r>
          </a:p>
          <a:p>
            <a:pPr algn="ctr"/>
            <a:r>
              <a:rPr lang="en-US" sz="1400" b="1" dirty="0" err="1" smtClean="0">
                <a:solidFill>
                  <a:schemeClr val="bg1"/>
                </a:solidFill>
              </a:rPr>
              <a:t>Cryptolaimus</a:t>
            </a:r>
            <a:r>
              <a:rPr lang="en-US" sz="1400" b="1" dirty="0" smtClean="0">
                <a:solidFill>
                  <a:schemeClr val="bg1"/>
                </a:solidFill>
              </a:rPr>
              <a:t> for management</a:t>
            </a:r>
          </a:p>
          <a:p>
            <a:pPr algn="ctr"/>
            <a:r>
              <a:rPr lang="en-US" sz="1400" b="1" dirty="0" smtClean="0">
                <a:solidFill>
                  <a:schemeClr val="bg1"/>
                </a:solidFill>
              </a:rPr>
              <a:t> of mealy bug in hibiscus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6" y="1065898"/>
            <a:ext cx="6429388" cy="1446550"/>
          </a:xfrm>
          <a:prstGeom prst="rect">
            <a:avLst/>
          </a:prstGeom>
        </p:spPr>
        <p:txBody>
          <a:bodyPr wrap="square">
            <a:spAutoFit/>
          </a:bodyPr>
          <a:lstStyle/>
          <a:p>
            <a:pPr algn="just"/>
            <a:r>
              <a:rPr lang="en-US" sz="1800" dirty="0" smtClean="0">
                <a:solidFill>
                  <a:schemeClr val="tx2">
                    <a:lumMod val="50000"/>
                  </a:schemeClr>
                </a:solidFill>
              </a:rPr>
              <a:t>Go-</a:t>
            </a:r>
            <a:r>
              <a:rPr lang="en-US" sz="1800" dirty="0" err="1" smtClean="0">
                <a:solidFill>
                  <a:schemeClr val="tx2">
                    <a:lumMod val="50000"/>
                  </a:schemeClr>
                </a:solidFill>
              </a:rPr>
              <a:t>Krupa</a:t>
            </a:r>
            <a:r>
              <a:rPr lang="en-US" sz="1800" dirty="0" smtClean="0">
                <a:solidFill>
                  <a:schemeClr val="tx2">
                    <a:lumMod val="50000"/>
                  </a:schemeClr>
                </a:solidFill>
              </a:rPr>
              <a:t> </a:t>
            </a:r>
            <a:r>
              <a:rPr lang="en-US" sz="1800" dirty="0" err="1" smtClean="0">
                <a:solidFill>
                  <a:schemeClr val="tx2">
                    <a:lumMod val="50000"/>
                  </a:schemeClr>
                </a:solidFill>
              </a:rPr>
              <a:t>Amrutam</a:t>
            </a:r>
            <a:r>
              <a:rPr lang="en-US" sz="1800" dirty="0" smtClean="0">
                <a:solidFill>
                  <a:schemeClr val="tx2">
                    <a:lumMod val="50000"/>
                  </a:schemeClr>
                </a:solidFill>
              </a:rPr>
              <a:t> bacterial culture is developed by </a:t>
            </a:r>
            <a:r>
              <a:rPr lang="en-US" sz="1800" dirty="0" err="1" smtClean="0">
                <a:solidFill>
                  <a:schemeClr val="tx2">
                    <a:lumMod val="50000"/>
                  </a:schemeClr>
                </a:solidFill>
              </a:rPr>
              <a:t>Bansi</a:t>
            </a:r>
            <a:r>
              <a:rPr lang="en-US" sz="1800" dirty="0" smtClean="0">
                <a:solidFill>
                  <a:schemeClr val="tx2">
                    <a:lumMod val="50000"/>
                  </a:schemeClr>
                </a:solidFill>
              </a:rPr>
              <a:t> </a:t>
            </a:r>
            <a:r>
              <a:rPr lang="en-US" sz="1800" dirty="0" err="1" smtClean="0">
                <a:solidFill>
                  <a:schemeClr val="tx2">
                    <a:lumMod val="50000"/>
                  </a:schemeClr>
                </a:solidFill>
              </a:rPr>
              <a:t>Gir</a:t>
            </a:r>
            <a:r>
              <a:rPr lang="en-US" sz="1800" dirty="0" smtClean="0">
                <a:solidFill>
                  <a:schemeClr val="tx2">
                    <a:lumMod val="50000"/>
                  </a:schemeClr>
                </a:solidFill>
              </a:rPr>
              <a:t> </a:t>
            </a:r>
            <a:r>
              <a:rPr lang="en-US" sz="1800" dirty="0" err="1" smtClean="0">
                <a:solidFill>
                  <a:schemeClr val="tx2">
                    <a:lumMod val="50000"/>
                  </a:schemeClr>
                </a:solidFill>
              </a:rPr>
              <a:t>Gaushala</a:t>
            </a:r>
            <a:r>
              <a:rPr lang="en-US" sz="1800" dirty="0" smtClean="0">
                <a:solidFill>
                  <a:schemeClr val="tx2">
                    <a:lumMod val="50000"/>
                  </a:schemeClr>
                </a:solidFill>
              </a:rPr>
              <a:t> Gujarat  from </a:t>
            </a:r>
            <a:r>
              <a:rPr lang="en-US" sz="1800" dirty="0" err="1" smtClean="0">
                <a:solidFill>
                  <a:schemeClr val="tx2">
                    <a:lumMod val="50000"/>
                  </a:schemeClr>
                </a:solidFill>
              </a:rPr>
              <a:t>desi</a:t>
            </a:r>
            <a:r>
              <a:rPr lang="en-US" sz="1800" dirty="0" smtClean="0">
                <a:solidFill>
                  <a:schemeClr val="tx2">
                    <a:lumMod val="50000"/>
                  </a:schemeClr>
                </a:solidFill>
              </a:rPr>
              <a:t> Cow Dung. This culture has over 40 different strains of friendly bacteria which boost plant growth and immunity</a:t>
            </a:r>
          </a:p>
          <a:p>
            <a:pPr algn="just"/>
            <a:endParaRPr lang="en-US" sz="1600" dirty="0" smtClean="0">
              <a:solidFill>
                <a:schemeClr val="tx2">
                  <a:lumMod val="50000"/>
                </a:schemeClr>
              </a:solidFill>
            </a:endParaRPr>
          </a:p>
        </p:txBody>
      </p:sp>
      <p:sp>
        <p:nvSpPr>
          <p:cNvPr id="6" name="Rectangle 5"/>
          <p:cNvSpPr>
            <a:spLocks noChangeArrowheads="1"/>
          </p:cNvSpPr>
          <p:nvPr/>
        </p:nvSpPr>
        <p:spPr bwMode="auto">
          <a:xfrm>
            <a:off x="0" y="214290"/>
            <a:ext cx="9144000" cy="584757"/>
          </a:xfrm>
          <a:prstGeom prst="rect">
            <a:avLst/>
          </a:prstGeom>
          <a:solidFill>
            <a:schemeClr val="accent6">
              <a:lumMod val="50000"/>
            </a:schemeClr>
          </a:solidFill>
          <a:ln w="9525">
            <a:noFill/>
            <a:miter lim="800000"/>
            <a:headEnd/>
            <a:tailEnd/>
          </a:ln>
        </p:spPr>
        <p:txBody>
          <a:bodyPr wrap="square" lIns="91419" tIns="45711" rIns="91419" bIns="45711">
            <a:spAutoFit/>
          </a:bodyPr>
          <a:lstStyle/>
          <a:p>
            <a:pPr algn="ctr"/>
            <a:r>
              <a:rPr lang="en-US" sz="3200" b="1" dirty="0" smtClean="0">
                <a:solidFill>
                  <a:schemeClr val="bg1"/>
                </a:solidFill>
                <a:latin typeface="Arial Narrow" pitchFamily="34" charset="0"/>
                <a:ea typeface="Arial Unicode MS" pitchFamily="34" charset="-128"/>
                <a:cs typeface="Times New Roman" pitchFamily="18" charset="0"/>
              </a:rPr>
              <a:t>About Go-</a:t>
            </a:r>
            <a:r>
              <a:rPr lang="en-US" sz="3200" b="1" dirty="0" err="1" smtClean="0">
                <a:solidFill>
                  <a:schemeClr val="bg1"/>
                </a:solidFill>
                <a:latin typeface="Arial Narrow" pitchFamily="34" charset="0"/>
                <a:ea typeface="Arial Unicode MS" pitchFamily="34" charset="-128"/>
                <a:cs typeface="Times New Roman" pitchFamily="18" charset="0"/>
              </a:rPr>
              <a:t>Krupa</a:t>
            </a:r>
            <a:r>
              <a:rPr lang="en-US" sz="3200" b="1" dirty="0" smtClean="0">
                <a:solidFill>
                  <a:schemeClr val="bg1"/>
                </a:solidFill>
                <a:latin typeface="Arial Narrow" pitchFamily="34" charset="0"/>
                <a:ea typeface="Arial Unicode MS" pitchFamily="34" charset="-128"/>
                <a:cs typeface="Times New Roman" pitchFamily="18" charset="0"/>
              </a:rPr>
              <a:t> </a:t>
            </a:r>
            <a:r>
              <a:rPr lang="en-US" sz="3200" b="1" dirty="0" err="1" smtClean="0">
                <a:solidFill>
                  <a:schemeClr val="bg1"/>
                </a:solidFill>
                <a:latin typeface="Arial Narrow" pitchFamily="34" charset="0"/>
                <a:ea typeface="Arial Unicode MS" pitchFamily="34" charset="-128"/>
                <a:cs typeface="Times New Roman" pitchFamily="18" charset="0"/>
              </a:rPr>
              <a:t>Amrutam</a:t>
            </a:r>
            <a:r>
              <a:rPr lang="en-US" sz="3200" b="1" dirty="0" smtClean="0">
                <a:solidFill>
                  <a:schemeClr val="bg1"/>
                </a:solidFill>
                <a:latin typeface="Arial Narrow" pitchFamily="34" charset="0"/>
                <a:ea typeface="Arial Unicode MS" pitchFamily="34" charset="-128"/>
                <a:cs typeface="Times New Roman" pitchFamily="18" charset="0"/>
              </a:rPr>
              <a:t> (Bacterial Culture)</a:t>
            </a:r>
          </a:p>
        </p:txBody>
      </p:sp>
      <p:pic>
        <p:nvPicPr>
          <p:cNvPr id="4" name="Picture 3" descr="C:\Users\DELL\Downloads\IMG_20200929_111923018.jpg"/>
          <p:cNvPicPr>
            <a:picLocks noChangeAspect="1" noChangeArrowheads="1"/>
          </p:cNvPicPr>
          <p:nvPr/>
        </p:nvPicPr>
        <p:blipFill>
          <a:blip r:embed="rId2" cstate="print"/>
          <a:srcRect/>
          <a:stretch>
            <a:fillRect/>
          </a:stretch>
        </p:blipFill>
        <p:spPr bwMode="auto">
          <a:xfrm>
            <a:off x="6715140" y="928670"/>
            <a:ext cx="2286016" cy="1571636"/>
          </a:xfrm>
          <a:prstGeom prst="rect">
            <a:avLst/>
          </a:prstGeom>
          <a:noFill/>
        </p:spPr>
      </p:pic>
      <p:sp>
        <p:nvSpPr>
          <p:cNvPr id="5" name="TextBox 4"/>
          <p:cNvSpPr txBox="1"/>
          <p:nvPr/>
        </p:nvSpPr>
        <p:spPr>
          <a:xfrm>
            <a:off x="142844" y="2572306"/>
            <a:ext cx="8786842" cy="3785652"/>
          </a:xfrm>
          <a:prstGeom prst="rect">
            <a:avLst/>
          </a:prstGeom>
          <a:noFill/>
        </p:spPr>
        <p:txBody>
          <a:bodyPr wrap="square" rtlCol="0">
            <a:spAutoFit/>
          </a:bodyPr>
          <a:lstStyle/>
          <a:p>
            <a:pPr algn="just"/>
            <a:r>
              <a:rPr lang="en-US" sz="1600" b="1" dirty="0" smtClean="0">
                <a:solidFill>
                  <a:srgbClr val="7030A0"/>
                </a:solidFill>
              </a:rPr>
              <a:t>How to prepare Go-</a:t>
            </a:r>
            <a:r>
              <a:rPr lang="en-US" sz="1600" b="1" dirty="0" err="1" smtClean="0">
                <a:solidFill>
                  <a:srgbClr val="7030A0"/>
                </a:solidFill>
              </a:rPr>
              <a:t>Krupa</a:t>
            </a:r>
            <a:r>
              <a:rPr lang="en-US" sz="1600" b="1" dirty="0" smtClean="0">
                <a:solidFill>
                  <a:srgbClr val="7030A0"/>
                </a:solidFill>
              </a:rPr>
              <a:t> </a:t>
            </a:r>
            <a:r>
              <a:rPr lang="en-US" sz="1600" b="1" dirty="0" err="1" smtClean="0">
                <a:solidFill>
                  <a:srgbClr val="7030A0"/>
                </a:solidFill>
              </a:rPr>
              <a:t>Amrutam</a:t>
            </a:r>
            <a:r>
              <a:rPr lang="en-US" sz="1600" b="1" dirty="0" smtClean="0">
                <a:solidFill>
                  <a:srgbClr val="7030A0"/>
                </a:solidFill>
              </a:rPr>
              <a:t> Bacterial Culture Solution at your Farm</a:t>
            </a:r>
          </a:p>
          <a:p>
            <a:pPr algn="just"/>
            <a:r>
              <a:rPr lang="en-US" sz="1600" dirty="0" smtClean="0">
                <a:solidFill>
                  <a:schemeClr val="tx2">
                    <a:lumMod val="50000"/>
                  </a:schemeClr>
                </a:solidFill>
              </a:rPr>
              <a:t>Take 200 liters water in a clean container. Add 1 liters of Go-</a:t>
            </a:r>
            <a:r>
              <a:rPr lang="en-US" sz="1600" dirty="0" err="1" smtClean="0">
                <a:solidFill>
                  <a:schemeClr val="tx2">
                    <a:lumMod val="50000"/>
                  </a:schemeClr>
                </a:solidFill>
              </a:rPr>
              <a:t>Krupa</a:t>
            </a:r>
            <a:r>
              <a:rPr lang="en-US" sz="1600" dirty="0" smtClean="0">
                <a:solidFill>
                  <a:schemeClr val="tx2">
                    <a:lumMod val="50000"/>
                  </a:schemeClr>
                </a:solidFill>
              </a:rPr>
              <a:t> </a:t>
            </a:r>
            <a:r>
              <a:rPr lang="en-US" sz="1600" dirty="0" err="1" smtClean="0">
                <a:solidFill>
                  <a:schemeClr val="tx2">
                    <a:lumMod val="50000"/>
                  </a:schemeClr>
                </a:solidFill>
              </a:rPr>
              <a:t>Amrutam</a:t>
            </a:r>
            <a:r>
              <a:rPr lang="en-US" sz="1600" dirty="0" smtClean="0">
                <a:solidFill>
                  <a:schemeClr val="tx2">
                    <a:lumMod val="50000"/>
                  </a:schemeClr>
                </a:solidFill>
              </a:rPr>
              <a:t> culture, 2 Kg jaggery (natural &amp; </a:t>
            </a:r>
            <a:r>
              <a:rPr lang="en-US" sz="1600" dirty="0" err="1" smtClean="0">
                <a:solidFill>
                  <a:schemeClr val="tx2">
                    <a:lumMod val="50000"/>
                  </a:schemeClr>
                </a:solidFill>
              </a:rPr>
              <a:t>desi</a:t>
            </a:r>
            <a:r>
              <a:rPr lang="en-US" sz="1600" dirty="0" smtClean="0">
                <a:solidFill>
                  <a:schemeClr val="tx2">
                    <a:lumMod val="50000"/>
                  </a:schemeClr>
                </a:solidFill>
              </a:rPr>
              <a:t>)and 2 liters fresh buttermilk obtained from </a:t>
            </a:r>
            <a:r>
              <a:rPr lang="en-US" sz="1600" dirty="0" err="1" smtClean="0">
                <a:solidFill>
                  <a:schemeClr val="tx2">
                    <a:lumMod val="50000"/>
                  </a:schemeClr>
                </a:solidFill>
              </a:rPr>
              <a:t>desi</a:t>
            </a:r>
            <a:r>
              <a:rPr lang="en-US" sz="1600" dirty="0" smtClean="0">
                <a:solidFill>
                  <a:schemeClr val="tx2">
                    <a:lumMod val="50000"/>
                  </a:schemeClr>
                </a:solidFill>
              </a:rPr>
              <a:t> (indigenous) </a:t>
            </a:r>
            <a:r>
              <a:rPr lang="en-US" sz="1600" dirty="0" err="1" smtClean="0">
                <a:solidFill>
                  <a:schemeClr val="tx2">
                    <a:lumMod val="50000"/>
                  </a:schemeClr>
                </a:solidFill>
              </a:rPr>
              <a:t>breed.Allow</a:t>
            </a:r>
            <a:r>
              <a:rPr lang="en-US" sz="1600" dirty="0" smtClean="0">
                <a:solidFill>
                  <a:schemeClr val="tx2">
                    <a:lumMod val="50000"/>
                  </a:schemeClr>
                </a:solidFill>
              </a:rPr>
              <a:t> this mixture to rest in shade covered with a cotton cloth. </a:t>
            </a:r>
            <a:r>
              <a:rPr lang="en-US" sz="1600" dirty="0" err="1" smtClean="0">
                <a:solidFill>
                  <a:schemeClr val="tx2">
                    <a:lumMod val="50000"/>
                  </a:schemeClr>
                </a:solidFill>
              </a:rPr>
              <a:t>Stironce</a:t>
            </a:r>
            <a:r>
              <a:rPr lang="en-US" sz="1600" dirty="0" smtClean="0">
                <a:solidFill>
                  <a:schemeClr val="tx2">
                    <a:lumMod val="50000"/>
                  </a:schemeClr>
                </a:solidFill>
              </a:rPr>
              <a:t> daily. solution will be ready within 5-7 days. When this solution starts running out or less than half remains, add more water with 2 kg natural </a:t>
            </a:r>
            <a:r>
              <a:rPr lang="en-US" sz="1600" dirty="0" err="1" smtClean="0">
                <a:solidFill>
                  <a:schemeClr val="tx2">
                    <a:lumMod val="50000"/>
                  </a:schemeClr>
                </a:solidFill>
              </a:rPr>
              <a:t>desi</a:t>
            </a:r>
            <a:r>
              <a:rPr lang="en-US" sz="1600" dirty="0" smtClean="0">
                <a:solidFill>
                  <a:schemeClr val="tx2">
                    <a:lumMod val="50000"/>
                  </a:schemeClr>
                </a:solidFill>
              </a:rPr>
              <a:t> jaggery &amp; 2 kg fresh buttermilk obtained from </a:t>
            </a:r>
            <a:r>
              <a:rPr lang="en-US" sz="1600" dirty="0" err="1" smtClean="0">
                <a:solidFill>
                  <a:schemeClr val="tx2">
                    <a:lumMod val="50000"/>
                  </a:schemeClr>
                </a:solidFill>
              </a:rPr>
              <a:t>desi</a:t>
            </a:r>
            <a:r>
              <a:rPr lang="en-US" sz="1600" dirty="0" smtClean="0">
                <a:solidFill>
                  <a:schemeClr val="tx2">
                    <a:lumMod val="50000"/>
                  </a:schemeClr>
                </a:solidFill>
              </a:rPr>
              <a:t> as explained earlier and prepare more solution.</a:t>
            </a:r>
          </a:p>
          <a:p>
            <a:pPr algn="just"/>
            <a:endParaRPr lang="en-US" sz="1600" dirty="0" smtClean="0">
              <a:solidFill>
                <a:schemeClr val="tx2">
                  <a:lumMod val="50000"/>
                </a:schemeClr>
              </a:solidFill>
            </a:endParaRPr>
          </a:p>
          <a:p>
            <a:pPr algn="just"/>
            <a:r>
              <a:rPr lang="en-US" sz="1600" b="1" dirty="0" smtClean="0">
                <a:solidFill>
                  <a:srgbClr val="FF0000"/>
                </a:solidFill>
              </a:rPr>
              <a:t>How to use Go-</a:t>
            </a:r>
            <a:r>
              <a:rPr lang="en-US" sz="1600" b="1" dirty="0" err="1" smtClean="0">
                <a:solidFill>
                  <a:srgbClr val="FF0000"/>
                </a:solidFill>
              </a:rPr>
              <a:t>Krupa</a:t>
            </a:r>
            <a:r>
              <a:rPr lang="en-US" sz="1600" b="1" dirty="0" smtClean="0">
                <a:solidFill>
                  <a:srgbClr val="FF0000"/>
                </a:solidFill>
              </a:rPr>
              <a:t>  </a:t>
            </a:r>
            <a:r>
              <a:rPr lang="en-US" sz="1600" b="1" dirty="0" err="1" smtClean="0">
                <a:solidFill>
                  <a:srgbClr val="FF0000"/>
                </a:solidFill>
              </a:rPr>
              <a:t>Amrutam</a:t>
            </a:r>
            <a:r>
              <a:rPr lang="en-US" sz="1600" b="1" dirty="0" smtClean="0">
                <a:solidFill>
                  <a:srgbClr val="FF0000"/>
                </a:solidFill>
              </a:rPr>
              <a:t> Solution at your Farm</a:t>
            </a:r>
          </a:p>
          <a:p>
            <a:pPr algn="just"/>
            <a:r>
              <a:rPr lang="en-US" sz="1600" dirty="0" smtClean="0">
                <a:solidFill>
                  <a:schemeClr val="tx2">
                    <a:lumMod val="50000"/>
                  </a:schemeClr>
                </a:solidFill>
              </a:rPr>
              <a:t>For the first time, you can give 1000 liters of this solution per acre of land along with water that may be given through drenching, drip, fountain, etc. For the second time, depending upon the type of land give at least 600 liters of this solution along with water.</a:t>
            </a:r>
          </a:p>
          <a:p>
            <a:pPr algn="just"/>
            <a:endParaRPr lang="en-US" sz="1600" dirty="0" smtClean="0">
              <a:solidFill>
                <a:schemeClr val="tx2">
                  <a:lumMod val="50000"/>
                </a:schemeClr>
              </a:solidFill>
            </a:endParaRPr>
          </a:p>
          <a:p>
            <a:pPr algn="just"/>
            <a:r>
              <a:rPr lang="en-US" sz="1600" b="1" dirty="0" smtClean="0">
                <a:solidFill>
                  <a:schemeClr val="accent2">
                    <a:lumMod val="50000"/>
                  </a:schemeClr>
                </a:solidFill>
              </a:rPr>
              <a:t>How to use Go-</a:t>
            </a:r>
            <a:r>
              <a:rPr lang="en-US" sz="1600" b="1" dirty="0" err="1" smtClean="0">
                <a:solidFill>
                  <a:schemeClr val="accent2">
                    <a:lumMod val="50000"/>
                  </a:schemeClr>
                </a:solidFill>
              </a:rPr>
              <a:t>Krupa</a:t>
            </a:r>
            <a:r>
              <a:rPr lang="en-US" sz="1600" b="1" dirty="0" smtClean="0">
                <a:solidFill>
                  <a:schemeClr val="accent2">
                    <a:lumMod val="50000"/>
                  </a:schemeClr>
                </a:solidFill>
              </a:rPr>
              <a:t>  </a:t>
            </a:r>
            <a:r>
              <a:rPr lang="en-US" sz="1600" b="1" dirty="0" err="1" smtClean="0">
                <a:solidFill>
                  <a:schemeClr val="accent2">
                    <a:lumMod val="50000"/>
                  </a:schemeClr>
                </a:solidFill>
              </a:rPr>
              <a:t>Amrutam</a:t>
            </a:r>
            <a:r>
              <a:rPr lang="en-US" sz="1600" b="1" dirty="0" smtClean="0">
                <a:solidFill>
                  <a:schemeClr val="accent2">
                    <a:lumMod val="50000"/>
                  </a:schemeClr>
                </a:solidFill>
              </a:rPr>
              <a:t> to control pests &amp; plant diseases</a:t>
            </a:r>
          </a:p>
          <a:p>
            <a:pPr algn="just"/>
            <a:r>
              <a:rPr lang="en-US" sz="1600" dirty="0" smtClean="0">
                <a:solidFill>
                  <a:schemeClr val="tx2">
                    <a:lumMod val="50000"/>
                  </a:schemeClr>
                </a:solidFill>
              </a:rPr>
              <a:t>From the 200 liters of solution, take 2 liters of solution In a 15 liter pump, fill the remaining with water. Every 5 days spray this on the crop. This will improve plant immunity and control pests as well as disease</a:t>
            </a:r>
            <a:endParaRPr 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TotalTime>
  <Words>2192</Words>
  <PresentationFormat>On-screen Show (4:3)</PresentationFormat>
  <Paragraphs>417</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Money saved on Fruits and Vegetable (January to May 2020)</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DELL</cp:lastModifiedBy>
  <cp:revision>300</cp:revision>
  <dcterms:modified xsi:type="dcterms:W3CDTF">2020-09-29T10:30:13Z</dcterms:modified>
</cp:coreProperties>
</file>