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72" r:id="rId6"/>
    <p:sldId id="273" r:id="rId7"/>
    <p:sldId id="276" r:id="rId8"/>
    <p:sldId id="277" r:id="rId9"/>
    <p:sldId id="274" r:id="rId10"/>
    <p:sldId id="266" r:id="rId11"/>
    <p:sldId id="267" r:id="rId12"/>
    <p:sldId id="283" r:id="rId13"/>
    <p:sldId id="268" r:id="rId14"/>
  </p:sldIdLst>
  <p:sldSz cx="12192000" cy="6858000"/>
  <p:notesSz cx="67611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CC"/>
    <a:srgbClr val="A691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F586-9480-4089-AABA-66EDC43C7A96}" type="datetimeFigureOut">
              <a:rPr lang="en-IN" smtClean="0"/>
              <a:t>22-04-2022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5756-58B8-446B-961C-94A6AE6C0E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63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F586-9480-4089-AABA-66EDC43C7A96}" type="datetimeFigureOut">
              <a:rPr lang="en-IN" smtClean="0"/>
              <a:t>22-04-2022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5756-58B8-446B-961C-94A6AE6C0E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1106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F586-9480-4089-AABA-66EDC43C7A96}" type="datetimeFigureOut">
              <a:rPr lang="en-IN" smtClean="0"/>
              <a:t>22-04-2022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5756-58B8-446B-961C-94A6AE6C0E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20929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F586-9480-4089-AABA-66EDC43C7A96}" type="datetimeFigureOut">
              <a:rPr lang="en-IN" smtClean="0"/>
              <a:t>22-04-2022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5756-58B8-446B-961C-94A6AE6C0E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08932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F586-9480-4089-AABA-66EDC43C7A96}" type="datetimeFigureOut">
              <a:rPr lang="en-IN" smtClean="0"/>
              <a:t>22-04-2022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5756-58B8-446B-961C-94A6AE6C0E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6842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F586-9480-4089-AABA-66EDC43C7A96}" type="datetimeFigureOut">
              <a:rPr lang="en-IN" smtClean="0"/>
              <a:t>22-04-2022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5756-58B8-446B-961C-94A6AE6C0E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6261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F586-9480-4089-AABA-66EDC43C7A96}" type="datetimeFigureOut">
              <a:rPr lang="en-IN" smtClean="0"/>
              <a:t>22-04-2022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5756-58B8-446B-961C-94A6AE6C0E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24567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F586-9480-4089-AABA-66EDC43C7A96}" type="datetimeFigureOut">
              <a:rPr lang="en-IN" smtClean="0"/>
              <a:t>22-04-2022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5756-58B8-446B-961C-94A6AE6C0E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4863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F586-9480-4089-AABA-66EDC43C7A96}" type="datetimeFigureOut">
              <a:rPr lang="en-IN" smtClean="0"/>
              <a:t>22-04-2022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5756-58B8-446B-961C-94A6AE6C0E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9833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F586-9480-4089-AABA-66EDC43C7A96}" type="datetimeFigureOut">
              <a:rPr lang="en-IN" smtClean="0"/>
              <a:t>22-04-2022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5756-58B8-446B-961C-94A6AE6C0E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9520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F586-9480-4089-AABA-66EDC43C7A96}" type="datetimeFigureOut">
              <a:rPr lang="en-IN" smtClean="0"/>
              <a:t>22-04-2022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5756-58B8-446B-961C-94A6AE6C0E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7105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0F586-9480-4089-AABA-66EDC43C7A96}" type="datetimeFigureOut">
              <a:rPr lang="en-IN" smtClean="0"/>
              <a:t>22-04-2022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85756-58B8-446B-961C-94A6AE6C0E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88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07004" y="916173"/>
            <a:ext cx="1212390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</a:rPr>
              <a:t>Session - III</a:t>
            </a:r>
          </a:p>
          <a:p>
            <a:pPr algn="ctr"/>
            <a:r>
              <a:rPr lang="en-US" sz="4000" b="1" dirty="0" smtClean="0">
                <a:solidFill>
                  <a:srgbClr val="002060"/>
                </a:solidFill>
              </a:rPr>
              <a:t>Role </a:t>
            </a:r>
            <a:r>
              <a:rPr lang="en-US" sz="4000" b="1" dirty="0" smtClean="0">
                <a:solidFill>
                  <a:srgbClr val="002060"/>
                </a:solidFill>
              </a:rPr>
              <a:t>of </a:t>
            </a:r>
            <a:r>
              <a:rPr lang="en-US" sz="4000" b="1" dirty="0" smtClean="0">
                <a:solidFill>
                  <a:srgbClr val="002060"/>
                </a:solidFill>
              </a:rPr>
              <a:t>Cooperatives </a:t>
            </a:r>
            <a:r>
              <a:rPr lang="en-US" sz="4000" b="1" dirty="0" smtClean="0">
                <a:solidFill>
                  <a:srgbClr val="002060"/>
                </a:solidFill>
              </a:rPr>
              <a:t>and </a:t>
            </a:r>
            <a:r>
              <a:rPr lang="en-US" sz="4000" b="1" dirty="0" smtClean="0">
                <a:solidFill>
                  <a:srgbClr val="002060"/>
                </a:solidFill>
              </a:rPr>
              <a:t>FPOs </a:t>
            </a:r>
          </a:p>
          <a:p>
            <a:pPr algn="ctr"/>
            <a:r>
              <a:rPr lang="en-US" sz="4000" b="1" dirty="0">
                <a:solidFill>
                  <a:srgbClr val="002060"/>
                </a:solidFill>
              </a:rPr>
              <a:t>f</a:t>
            </a:r>
            <a:r>
              <a:rPr lang="en-US" sz="4000" b="1" dirty="0" smtClean="0">
                <a:solidFill>
                  <a:srgbClr val="002060"/>
                </a:solidFill>
              </a:rPr>
              <a:t>or </a:t>
            </a:r>
            <a:r>
              <a:rPr lang="en-US" sz="4000" b="1" dirty="0" smtClean="0">
                <a:solidFill>
                  <a:srgbClr val="002060"/>
                </a:solidFill>
              </a:rPr>
              <a:t>Promotion </a:t>
            </a:r>
            <a:r>
              <a:rPr lang="en-US" sz="4000" b="1" dirty="0" smtClean="0">
                <a:solidFill>
                  <a:srgbClr val="002060"/>
                </a:solidFill>
              </a:rPr>
              <a:t>and </a:t>
            </a:r>
            <a:r>
              <a:rPr lang="en-US" sz="4000" b="1" dirty="0" smtClean="0">
                <a:solidFill>
                  <a:srgbClr val="002060"/>
                </a:solidFill>
              </a:rPr>
              <a:t>Scaling Up </a:t>
            </a:r>
            <a:r>
              <a:rPr lang="en-US" sz="4000" b="1" dirty="0" smtClean="0">
                <a:solidFill>
                  <a:srgbClr val="002060"/>
                </a:solidFill>
              </a:rPr>
              <a:t>of </a:t>
            </a:r>
            <a:r>
              <a:rPr lang="en-US" sz="4000" b="1" dirty="0" smtClean="0">
                <a:solidFill>
                  <a:srgbClr val="002060"/>
                </a:solidFill>
              </a:rPr>
              <a:t>Marketing Network </a:t>
            </a:r>
          </a:p>
          <a:p>
            <a:pPr algn="ctr"/>
            <a:r>
              <a:rPr lang="en-US" sz="4000" b="1" dirty="0">
                <a:solidFill>
                  <a:srgbClr val="002060"/>
                </a:solidFill>
              </a:rPr>
              <a:t>a</a:t>
            </a:r>
            <a:r>
              <a:rPr lang="en-US" sz="4000" b="1" smtClean="0">
                <a:solidFill>
                  <a:srgbClr val="002060"/>
                </a:solidFill>
              </a:rPr>
              <a:t>nd </a:t>
            </a:r>
            <a:r>
              <a:rPr lang="en-US" sz="4000" b="1" dirty="0" smtClean="0">
                <a:solidFill>
                  <a:srgbClr val="002060"/>
                </a:solidFill>
              </a:rPr>
              <a:t>Credit Support </a:t>
            </a:r>
            <a:r>
              <a:rPr lang="en-US" sz="4000" b="1" dirty="0" smtClean="0">
                <a:solidFill>
                  <a:srgbClr val="002060"/>
                </a:solidFill>
              </a:rPr>
              <a:t>for </a:t>
            </a:r>
            <a:r>
              <a:rPr lang="en-US" sz="4000" b="1" dirty="0" smtClean="0">
                <a:solidFill>
                  <a:srgbClr val="002060"/>
                </a:solidFill>
              </a:rPr>
              <a:t>Natural Farming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200" b="1" dirty="0"/>
              <a:t/>
            </a:r>
            <a:br>
              <a:rPr lang="en-US" sz="3200" b="1" dirty="0"/>
            </a:br>
            <a:endParaRPr lang="en-US" sz="3200" b="1" dirty="0" smtClean="0"/>
          </a:p>
          <a:p>
            <a:pPr algn="ctr"/>
            <a:r>
              <a:rPr lang="en-US" sz="2800" b="1" dirty="0" smtClean="0"/>
              <a:t>By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Ajaybhai H. Patel</a:t>
            </a:r>
            <a:br>
              <a:rPr lang="en-US" sz="2800" b="1" dirty="0"/>
            </a:br>
            <a:r>
              <a:rPr lang="en-US" sz="2800" b="1" dirty="0"/>
              <a:t>Chairman</a:t>
            </a:r>
            <a:br>
              <a:rPr lang="en-US" sz="2800" b="1" dirty="0"/>
            </a:br>
            <a:r>
              <a:rPr lang="en-US" sz="2400" b="1" dirty="0"/>
              <a:t>The Gujarat State </a:t>
            </a:r>
            <a:r>
              <a:rPr lang="en-US" sz="2400" b="1" dirty="0" smtClean="0"/>
              <a:t>Coop. </a:t>
            </a:r>
            <a:r>
              <a:rPr lang="en-US" sz="2400" b="1" dirty="0"/>
              <a:t>Bank </a:t>
            </a:r>
            <a:r>
              <a:rPr lang="en-US" sz="2400" b="1" dirty="0" smtClean="0"/>
              <a:t>Ltd.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The Ahmedabad District </a:t>
            </a:r>
            <a:r>
              <a:rPr lang="en-US" sz="2400" b="1" dirty="0" smtClean="0"/>
              <a:t>Coop. </a:t>
            </a:r>
            <a:r>
              <a:rPr lang="en-US" sz="2400" b="1" dirty="0"/>
              <a:t>Bank </a:t>
            </a:r>
            <a:r>
              <a:rPr lang="en-US" sz="2400" b="1" dirty="0" smtClean="0"/>
              <a:t>Ltd.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Ahmedabad, Gujarat</a:t>
            </a:r>
            <a:endParaRPr lang="en-IN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58366"/>
            <a:ext cx="1607496" cy="77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98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9573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b="1" dirty="0" smtClean="0">
                <a:solidFill>
                  <a:srgbClr val="002060"/>
                </a:solidFill>
                <a:latin typeface="+mn-lt"/>
              </a:rPr>
              <a:t>9. Efforts of State Cooperative Bank </a:t>
            </a:r>
            <a:br>
              <a:rPr lang="en-IN" b="1" dirty="0" smtClean="0">
                <a:solidFill>
                  <a:srgbClr val="002060"/>
                </a:solidFill>
                <a:latin typeface="+mn-lt"/>
              </a:rPr>
            </a:br>
            <a:r>
              <a:rPr lang="en-IN" b="1" dirty="0" smtClean="0">
                <a:solidFill>
                  <a:srgbClr val="002060"/>
                </a:solidFill>
                <a:latin typeface="+mn-lt"/>
              </a:rPr>
              <a:t>for </a:t>
            </a:r>
            <a:r>
              <a:rPr lang="en-IN" b="1" dirty="0" err="1" smtClean="0">
                <a:solidFill>
                  <a:srgbClr val="002060"/>
                </a:solidFill>
                <a:latin typeface="+mn-lt"/>
              </a:rPr>
              <a:t>Scalingup</a:t>
            </a:r>
            <a:r>
              <a:rPr lang="en-IN" b="1" dirty="0" smtClean="0">
                <a:solidFill>
                  <a:srgbClr val="002060"/>
                </a:solidFill>
                <a:latin typeface="+mn-lt"/>
              </a:rPr>
              <a:t> of Credit Support</a:t>
            </a:r>
            <a:endParaRPr lang="en-IN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33794"/>
            <a:ext cx="12123096" cy="5324205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US" dirty="0" smtClean="0"/>
              <a:t>Fixing </a:t>
            </a:r>
            <a:r>
              <a:rPr lang="en-US" dirty="0"/>
              <a:t>special </a:t>
            </a:r>
            <a:r>
              <a:rPr lang="en-US" dirty="0" smtClean="0"/>
              <a:t>scale of finance </a:t>
            </a:r>
            <a:r>
              <a:rPr lang="en-US" dirty="0"/>
              <a:t>for natural farming in DLTC and </a:t>
            </a:r>
            <a:r>
              <a:rPr lang="en-US" dirty="0" smtClean="0"/>
              <a:t>SLTC Meetings.</a:t>
            </a:r>
          </a:p>
          <a:p>
            <a:pPr lvl="0">
              <a:lnSpc>
                <a:spcPct val="150000"/>
              </a:lnSpc>
            </a:pPr>
            <a:r>
              <a:rPr lang="en-US" dirty="0" smtClean="0"/>
              <a:t>Developed loan products for animal husbandry in District </a:t>
            </a:r>
            <a:r>
              <a:rPr lang="en-US" dirty="0"/>
              <a:t>B</a:t>
            </a:r>
            <a:r>
              <a:rPr lang="en-US" dirty="0" smtClean="0"/>
              <a:t>anks as it is an important tool in natural farming.</a:t>
            </a:r>
          </a:p>
          <a:p>
            <a:pPr lvl="0">
              <a:lnSpc>
                <a:spcPct val="150000"/>
              </a:lnSpc>
            </a:pPr>
            <a:r>
              <a:rPr lang="en-US" dirty="0" smtClean="0"/>
              <a:t>State Govt. provides incentive for the natural farming.</a:t>
            </a:r>
          </a:p>
          <a:p>
            <a:pPr lvl="0">
              <a:lnSpc>
                <a:spcPct val="150000"/>
              </a:lnSpc>
            </a:pPr>
            <a:r>
              <a:rPr lang="en-US" dirty="0" smtClean="0"/>
              <a:t>State Govt. declared Dang District of Gujarat as Natural Farming District.</a:t>
            </a:r>
          </a:p>
          <a:p>
            <a:pPr lvl="0">
              <a:lnSpc>
                <a:spcPct val="150000"/>
              </a:lnSpc>
            </a:pPr>
            <a:r>
              <a:rPr lang="en-US" dirty="0" smtClean="0"/>
              <a:t>State Govt. has also started Organic </a:t>
            </a:r>
            <a:r>
              <a:rPr lang="en-US" dirty="0"/>
              <a:t>U</a:t>
            </a:r>
            <a:r>
              <a:rPr lang="en-US" dirty="0" smtClean="0"/>
              <a:t>niversity &amp; declared </a:t>
            </a:r>
            <a:r>
              <a:rPr lang="en-US" dirty="0"/>
              <a:t>O</a:t>
            </a:r>
            <a:r>
              <a:rPr lang="en-US" dirty="0" smtClean="0"/>
              <a:t>rganic </a:t>
            </a:r>
            <a:r>
              <a:rPr lang="en-US" dirty="0"/>
              <a:t>P</a:t>
            </a:r>
            <a:r>
              <a:rPr lang="en-US" dirty="0" smtClean="0"/>
              <a:t>olicy for the state.</a:t>
            </a:r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 smtClean="0"/>
          </a:p>
          <a:p>
            <a:pPr lvl="0"/>
            <a:endParaRPr lang="en-IN" dirty="0"/>
          </a:p>
          <a:p>
            <a:endParaRPr lang="en-IN" dirty="0" smtClean="0"/>
          </a:p>
          <a:p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58366"/>
            <a:ext cx="1607496" cy="77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63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3998"/>
            <a:ext cx="10963373" cy="1415038"/>
          </a:xfrm>
        </p:spPr>
        <p:txBody>
          <a:bodyPr>
            <a:normAutofit fontScale="90000"/>
          </a:bodyPr>
          <a:lstStyle/>
          <a:p>
            <a:pPr algn="ctr"/>
            <a:r>
              <a:rPr lang="en-IN" sz="4200" b="1" dirty="0" smtClean="0">
                <a:solidFill>
                  <a:srgbClr val="002060"/>
                </a:solidFill>
                <a:latin typeface="+mn-lt"/>
              </a:rPr>
              <a:t>10. Strategy of District Bank for Scaling up of marketing network and credit support for natural farming</a:t>
            </a:r>
            <a:endParaRPr lang="en-IN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54034"/>
            <a:ext cx="12192000" cy="547667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IN" dirty="0" smtClean="0"/>
              <a:t>Phase I : Meeting in all PACS affiliated to DCCB</a:t>
            </a:r>
          </a:p>
          <a:p>
            <a:pPr>
              <a:lnSpc>
                <a:spcPct val="150000"/>
              </a:lnSpc>
            </a:pPr>
            <a:r>
              <a:rPr lang="en-IN" dirty="0" smtClean="0"/>
              <a:t>Phase II : Village level/ Taluka Level camps organized with subject experts like </a:t>
            </a:r>
            <a:endParaRPr lang="en-IN" dirty="0"/>
          </a:p>
          <a:p>
            <a:pPr marL="0" indent="0">
              <a:lnSpc>
                <a:spcPct val="150000"/>
              </a:lnSpc>
              <a:buNone/>
            </a:pPr>
            <a:r>
              <a:rPr lang="en-IN" dirty="0" smtClean="0"/>
              <a:t>                    Shri Subhash Palekarji and ATMA.</a:t>
            </a:r>
          </a:p>
          <a:p>
            <a:pPr>
              <a:lnSpc>
                <a:spcPct val="150000"/>
              </a:lnSpc>
            </a:pPr>
            <a:r>
              <a:rPr lang="en-IN" dirty="0" smtClean="0"/>
              <a:t>Phase III : At </a:t>
            </a:r>
            <a:r>
              <a:rPr lang="en-IN" dirty="0"/>
              <a:t>T</a:t>
            </a:r>
            <a:r>
              <a:rPr lang="en-IN" dirty="0" smtClean="0"/>
              <a:t>aluka level 1000 Farmers selected and one day training given on natural                           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IN" dirty="0"/>
              <a:t> </a:t>
            </a:r>
            <a:r>
              <a:rPr lang="en-IN" dirty="0" smtClean="0"/>
              <a:t>                   farming.</a:t>
            </a:r>
          </a:p>
          <a:p>
            <a:pPr>
              <a:lnSpc>
                <a:spcPct val="150000"/>
              </a:lnSpc>
            </a:pPr>
            <a:r>
              <a:rPr lang="en-IN" dirty="0" smtClean="0"/>
              <a:t>Phase IV : 700 innovative farmers selected from them and given 3 days in house training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IN" dirty="0"/>
              <a:t> </a:t>
            </a:r>
            <a:r>
              <a:rPr lang="en-IN" dirty="0" smtClean="0"/>
              <a:t>                     with the help of subject matter specialists.</a:t>
            </a:r>
          </a:p>
          <a:p>
            <a:pPr>
              <a:lnSpc>
                <a:spcPct val="150000"/>
              </a:lnSpc>
            </a:pPr>
            <a:r>
              <a:rPr lang="en-IN" dirty="0" smtClean="0"/>
              <a:t>Phase V: Exposure visit to this farmers.</a:t>
            </a:r>
          </a:p>
          <a:p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58366"/>
            <a:ext cx="1607496" cy="77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8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59" y="749328"/>
            <a:ext cx="5637461" cy="6009281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382" y="749328"/>
            <a:ext cx="5754757" cy="294802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16078" y="-81887"/>
            <a:ext cx="10515600" cy="928232"/>
          </a:xfrm>
        </p:spPr>
        <p:txBody>
          <a:bodyPr>
            <a:normAutofit fontScale="90000"/>
          </a:bodyPr>
          <a:lstStyle/>
          <a:p>
            <a:pPr algn="ctr"/>
            <a:r>
              <a:rPr lang="en-IN" sz="3500" b="1" dirty="0" smtClean="0">
                <a:solidFill>
                  <a:srgbClr val="002060"/>
                </a:solidFill>
                <a:latin typeface="+mn-lt"/>
              </a:rPr>
              <a:t>Khedut Shibir on Natural Farming organised by GSC Bank</a:t>
            </a:r>
            <a:endParaRPr lang="en-IN" sz="35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382" y="3796748"/>
            <a:ext cx="5754757" cy="29618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4564" y="58366"/>
            <a:ext cx="1438531" cy="59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35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727" y="58366"/>
            <a:ext cx="9703560" cy="926311"/>
          </a:xfrm>
        </p:spPr>
        <p:txBody>
          <a:bodyPr/>
          <a:lstStyle/>
          <a:p>
            <a:r>
              <a:rPr lang="en-IN" b="1" dirty="0" smtClean="0">
                <a:solidFill>
                  <a:srgbClr val="002060"/>
                </a:solidFill>
                <a:latin typeface="+mn-lt"/>
              </a:rPr>
              <a:t>Way Forward . . .</a:t>
            </a:r>
            <a:endParaRPr lang="en-IN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308790"/>
            <a:ext cx="12192001" cy="435133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IN" dirty="0" smtClean="0"/>
              <a:t>Considering the all aspects, natural farming expansion is must for a developing a good society and to save mother earth. Cooperative sector are the best platform in marketing and adoption of Natural Farming to large scale and providing financial support at ground level.</a:t>
            </a:r>
            <a:endParaRPr lang="en-IN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70176" y="4735857"/>
            <a:ext cx="10515600" cy="12483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8800" b="1" dirty="0" smtClean="0">
                <a:solidFill>
                  <a:srgbClr val="002060"/>
                </a:solidFill>
              </a:rPr>
              <a:t>Thank You</a:t>
            </a:r>
            <a:endParaRPr lang="en-IN" sz="8800" b="1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58366"/>
            <a:ext cx="1607496" cy="77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47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043042"/>
            <a:ext cx="12192000" cy="663963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IN" dirty="0" smtClean="0"/>
              <a:t>Network Cover of Cooperative: 85 % of Rural House Holds</a:t>
            </a:r>
          </a:p>
          <a:p>
            <a:pPr algn="just">
              <a:lnSpc>
                <a:spcPct val="150000"/>
              </a:lnSpc>
            </a:pPr>
            <a:r>
              <a:rPr lang="en-IN" dirty="0" smtClean="0"/>
              <a:t>Development of Various Sectors through Cooperative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IN" dirty="0"/>
              <a:t> </a:t>
            </a:r>
            <a:endParaRPr lang="en-IN" dirty="0" smtClean="0"/>
          </a:p>
          <a:p>
            <a:pPr marL="0" indent="0" algn="just">
              <a:lnSpc>
                <a:spcPct val="150000"/>
              </a:lnSpc>
              <a:buNone/>
            </a:pPr>
            <a:endParaRPr lang="en-IN" dirty="0"/>
          </a:p>
          <a:p>
            <a:pPr marL="0" indent="0" algn="just">
              <a:lnSpc>
                <a:spcPct val="150000"/>
              </a:lnSpc>
              <a:buNone/>
            </a:pPr>
            <a:endParaRPr lang="en-IN" sz="3600" dirty="0" smtClean="0"/>
          </a:p>
          <a:p>
            <a:pPr algn="just">
              <a:lnSpc>
                <a:spcPct val="150000"/>
              </a:lnSpc>
            </a:pPr>
            <a:r>
              <a:rPr lang="en-IN" dirty="0" smtClean="0"/>
              <a:t>Cooperatives delivers goods and services to rural areas where both the public and private sector have failed.</a:t>
            </a:r>
            <a:endParaRPr lang="en-IN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380974"/>
              </p:ext>
            </p:extLst>
          </p:nvPr>
        </p:nvGraphicFramePr>
        <p:xfrm>
          <a:off x="366973" y="2521171"/>
          <a:ext cx="8128000" cy="2590800"/>
        </p:xfrm>
        <a:graphic>
          <a:graphicData uri="http://schemas.openxmlformats.org/drawingml/2006/table">
            <a:tbl>
              <a:tblPr bandRow="1">
                <a:tableStyleId>{7E9639D4-E3E2-4D34-9284-5A2195B3D0D7}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 smtClean="0"/>
                        <a:t>Agriculture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 smtClean="0"/>
                        <a:t>Forestry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 smtClean="0"/>
                        <a:t>Banking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 smtClean="0"/>
                        <a:t>Credit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 smtClean="0"/>
                        <a:t>Agro-processing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 smtClean="0"/>
                        <a:t>Storage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 smtClean="0"/>
                        <a:t>Marketing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 smtClean="0"/>
                        <a:t>Dairy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 smtClean="0"/>
                        <a:t>Fishing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800" dirty="0" smtClean="0"/>
                        <a:t>Housing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" y="1"/>
            <a:ext cx="10332395" cy="887104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  <a:latin typeface="+mn-lt"/>
              </a:rPr>
              <a:t>1.</a:t>
            </a:r>
            <a:r>
              <a:rPr lang="hi-IN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IN" b="1" dirty="0" smtClean="0">
                <a:solidFill>
                  <a:srgbClr val="002060"/>
                </a:solidFill>
                <a:latin typeface="+mn-lt"/>
              </a:rPr>
              <a:t>Overview of Cooperative</a:t>
            </a:r>
            <a:r>
              <a:rPr lang="en-IN" b="1" dirty="0" smtClean="0"/>
              <a:t>	</a:t>
            </a:r>
            <a:endParaRPr lang="en-IN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58366"/>
            <a:ext cx="1607496" cy="77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71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10332395" cy="1230211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 smtClean="0">
                <a:solidFill>
                  <a:srgbClr val="002060"/>
                </a:solidFill>
                <a:latin typeface="+mn-lt"/>
              </a:rPr>
              <a:t>2. Impact of Traditional Farming on </a:t>
            </a:r>
            <a:r>
              <a:rPr lang="en-IN" b="1" dirty="0">
                <a:solidFill>
                  <a:srgbClr val="002060"/>
                </a:solidFill>
                <a:latin typeface="+mn-lt"/>
              </a:rPr>
              <a:t>E</a:t>
            </a:r>
            <a:r>
              <a:rPr lang="en-IN" b="1" dirty="0" smtClean="0">
                <a:solidFill>
                  <a:srgbClr val="002060"/>
                </a:solidFill>
                <a:latin typeface="+mn-lt"/>
              </a:rPr>
              <a:t>nvironment</a:t>
            </a:r>
            <a:r>
              <a:rPr lang="en-IN" b="1" dirty="0" smtClean="0"/>
              <a:t>	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43523"/>
            <a:ext cx="12192000" cy="4351338"/>
          </a:xfrm>
        </p:spPr>
        <p:txBody>
          <a:bodyPr>
            <a:normAutofit/>
          </a:bodyPr>
          <a:lstStyle/>
          <a:p>
            <a:r>
              <a:rPr lang="en-IN" dirty="0" smtClean="0"/>
              <a:t>Soil Erosion &amp; Exploitation</a:t>
            </a:r>
          </a:p>
          <a:p>
            <a:endParaRPr lang="en-IN" dirty="0" smtClean="0"/>
          </a:p>
          <a:p>
            <a:r>
              <a:rPr lang="en-IN" dirty="0" smtClean="0"/>
              <a:t>Distortion of Biodiversity</a:t>
            </a:r>
          </a:p>
          <a:p>
            <a:endParaRPr lang="en-IN" dirty="0" smtClean="0"/>
          </a:p>
          <a:p>
            <a:r>
              <a:rPr lang="en-IN" dirty="0" smtClean="0"/>
              <a:t>Chemicals Residue</a:t>
            </a:r>
          </a:p>
          <a:p>
            <a:endParaRPr lang="en-IN" dirty="0" smtClean="0"/>
          </a:p>
          <a:p>
            <a:r>
              <a:rPr lang="en-IN" dirty="0" smtClean="0"/>
              <a:t>Water Scarcity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58366"/>
            <a:ext cx="1607496" cy="77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79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" y="58366"/>
            <a:ext cx="10330775" cy="874643"/>
          </a:xfrm>
        </p:spPr>
        <p:txBody>
          <a:bodyPr/>
          <a:lstStyle/>
          <a:p>
            <a:pPr algn="ctr"/>
            <a:r>
              <a:rPr lang="en-IN" b="1" dirty="0" smtClean="0">
                <a:solidFill>
                  <a:srgbClr val="002060"/>
                </a:solidFill>
                <a:latin typeface="+mn-lt"/>
              </a:rPr>
              <a:t>3. Advantages of Natural Farming</a:t>
            </a:r>
            <a:endParaRPr lang="en-IN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1" y="1325563"/>
            <a:ext cx="12190379" cy="5051830"/>
          </a:xfrm>
        </p:spPr>
        <p:txBody>
          <a:bodyPr>
            <a:normAutofit/>
          </a:bodyPr>
          <a:lstStyle/>
          <a:p>
            <a:r>
              <a:rPr lang="en-IN" dirty="0" smtClean="0"/>
              <a:t>Zero Budget Farming - No Cost</a:t>
            </a:r>
          </a:p>
          <a:p>
            <a:endParaRPr lang="en-IN" dirty="0" smtClean="0"/>
          </a:p>
          <a:p>
            <a:r>
              <a:rPr lang="en-IN" dirty="0" smtClean="0"/>
              <a:t>No use of Chemicals as it is based on indigenous cow breed based farming.</a:t>
            </a:r>
          </a:p>
          <a:p>
            <a:pPr marL="0" indent="0">
              <a:buNone/>
            </a:pPr>
            <a:endParaRPr lang="en-IN" dirty="0" smtClean="0"/>
          </a:p>
          <a:p>
            <a:r>
              <a:rPr lang="en-IN" dirty="0" smtClean="0"/>
              <a:t>Increase biodiversity and </a:t>
            </a:r>
            <a:r>
              <a:rPr lang="en-IN" dirty="0"/>
              <a:t>S</a:t>
            </a:r>
            <a:r>
              <a:rPr lang="en-IN" dirty="0" smtClean="0"/>
              <a:t>oil Fertility</a:t>
            </a:r>
          </a:p>
          <a:p>
            <a:endParaRPr lang="en-IN" dirty="0" smtClean="0"/>
          </a:p>
          <a:p>
            <a:r>
              <a:rPr lang="en-IN" dirty="0" smtClean="0"/>
              <a:t>Nutritive and Chemical Free products - Healthy Life</a:t>
            </a:r>
          </a:p>
          <a:p>
            <a:endParaRPr lang="en-IN" dirty="0" smtClean="0"/>
          </a:p>
          <a:p>
            <a:r>
              <a:rPr lang="en-IN" dirty="0" smtClean="0"/>
              <a:t>Less </a:t>
            </a:r>
            <a:r>
              <a:rPr lang="en-IN" dirty="0"/>
              <a:t>W</a:t>
            </a:r>
            <a:r>
              <a:rPr lang="en-IN" dirty="0" smtClean="0"/>
              <a:t>ater Usage - Water Saving </a:t>
            </a:r>
            <a:endParaRPr lang="en-IN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58366"/>
            <a:ext cx="1607496" cy="77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32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6600"/>
            <a:ext cx="10515600" cy="969590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 smtClean="0">
                <a:solidFill>
                  <a:srgbClr val="002060"/>
                </a:solidFill>
                <a:latin typeface="+mn-lt"/>
              </a:rPr>
              <a:t>4. Efforts </a:t>
            </a:r>
            <a:r>
              <a:rPr lang="en-IN" b="1" dirty="0">
                <a:solidFill>
                  <a:srgbClr val="002060"/>
                </a:solidFill>
                <a:latin typeface="+mn-lt"/>
              </a:rPr>
              <a:t>of State Cooperative Bank </a:t>
            </a:r>
            <a:r>
              <a:rPr lang="en-IN" b="1" dirty="0" smtClean="0">
                <a:solidFill>
                  <a:srgbClr val="002060"/>
                </a:solidFill>
                <a:latin typeface="+mn-lt"/>
              </a:rPr>
              <a:t>for </a:t>
            </a:r>
            <a:r>
              <a:rPr lang="en-IN" b="1" dirty="0">
                <a:solidFill>
                  <a:srgbClr val="002060"/>
                </a:solidFill>
                <a:latin typeface="+mn-lt"/>
              </a:rPr>
              <a:t/>
            </a:r>
            <a:br>
              <a:rPr lang="en-IN" b="1" dirty="0">
                <a:solidFill>
                  <a:srgbClr val="002060"/>
                </a:solidFill>
                <a:latin typeface="+mn-lt"/>
              </a:rPr>
            </a:br>
            <a:r>
              <a:rPr lang="en-IN" b="1" dirty="0">
                <a:solidFill>
                  <a:srgbClr val="002060"/>
                </a:solidFill>
                <a:latin typeface="+mn-lt"/>
              </a:rPr>
              <a:t>Scaling up of Marketing </a:t>
            </a:r>
            <a:r>
              <a:rPr lang="en-IN" b="1" dirty="0" smtClean="0">
                <a:solidFill>
                  <a:srgbClr val="002060"/>
                </a:solidFill>
                <a:latin typeface="+mn-lt"/>
              </a:rPr>
              <a:t>Network</a:t>
            </a:r>
            <a:r>
              <a:rPr lang="en-IN" b="1" dirty="0" smtClean="0">
                <a:solidFill>
                  <a:srgbClr val="002060"/>
                </a:solidFill>
              </a:rPr>
              <a:t/>
            </a:r>
            <a:br>
              <a:rPr lang="en-IN" b="1" dirty="0" smtClean="0">
                <a:solidFill>
                  <a:srgbClr val="002060"/>
                </a:solidFill>
              </a:rPr>
            </a:br>
            <a:endParaRPr lang="en-IN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6151"/>
            <a:ext cx="12192000" cy="5561849"/>
          </a:xfrm>
        </p:spPr>
        <p:txBody>
          <a:bodyPr>
            <a:normAutofit/>
          </a:bodyPr>
          <a:lstStyle/>
          <a:p>
            <a:pPr lvl="0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IN" sz="2400" b="1" dirty="0" smtClean="0">
                <a:solidFill>
                  <a:srgbClr val="002060"/>
                </a:solidFill>
              </a:rPr>
              <a:t> Special </a:t>
            </a:r>
            <a:r>
              <a:rPr lang="en-IN" sz="2400" b="1" dirty="0">
                <a:solidFill>
                  <a:srgbClr val="002060"/>
                </a:solidFill>
              </a:rPr>
              <a:t>Training on Natural Farming</a:t>
            </a:r>
            <a:endParaRPr lang="en-US" sz="2600" dirty="0" smtClean="0"/>
          </a:p>
          <a:p>
            <a:pPr lvl="0" algn="just">
              <a:lnSpc>
                <a:spcPct val="110000"/>
              </a:lnSpc>
            </a:pPr>
            <a:r>
              <a:rPr lang="en-US" sz="2600" dirty="0" smtClean="0"/>
              <a:t>Training </a:t>
            </a:r>
            <a:r>
              <a:rPr lang="en-US" sz="2600" dirty="0"/>
              <a:t>by </a:t>
            </a:r>
            <a:r>
              <a:rPr lang="en-US" sz="2600" dirty="0" smtClean="0"/>
              <a:t>Hon. Governor </a:t>
            </a:r>
            <a:r>
              <a:rPr lang="en-US" sz="2600" dirty="0"/>
              <a:t>of Gujarat </a:t>
            </a:r>
            <a:r>
              <a:rPr lang="en-US" sz="2600" dirty="0" smtClean="0"/>
              <a:t>Shri </a:t>
            </a:r>
            <a:r>
              <a:rPr lang="en-US" sz="2600" dirty="0"/>
              <a:t>Acharya Devvratji </a:t>
            </a:r>
            <a:r>
              <a:rPr lang="en-US" sz="2600" dirty="0" smtClean="0"/>
              <a:t>&amp; Shri </a:t>
            </a:r>
            <a:r>
              <a:rPr lang="en-US" sz="2600" dirty="0"/>
              <a:t>Subhash Palekar who are well known person in India and have successful journey in natural farming. </a:t>
            </a:r>
            <a:endParaRPr lang="en-US" sz="2600" dirty="0" smtClean="0"/>
          </a:p>
          <a:p>
            <a:pPr lvl="0" algn="just">
              <a:lnSpc>
                <a:spcPct val="100000"/>
              </a:lnSpc>
            </a:pPr>
            <a:r>
              <a:rPr lang="en-US" sz="2600" dirty="0" smtClean="0"/>
              <a:t>To </a:t>
            </a:r>
            <a:r>
              <a:rPr lang="en-US" sz="2600" dirty="0"/>
              <a:t>PACS Secretary/ Chairman</a:t>
            </a:r>
            <a:r>
              <a:rPr lang="en-US" sz="2600" dirty="0" smtClean="0"/>
              <a:t>/ BoD/ </a:t>
            </a:r>
          </a:p>
          <a:p>
            <a:pPr marL="0" lvl="0" indent="0" algn="just">
              <a:lnSpc>
                <a:spcPct val="100000"/>
              </a:lnSpc>
              <a:buNone/>
            </a:pPr>
            <a:r>
              <a:rPr lang="en-US" sz="2600" dirty="0" smtClean="0"/>
              <a:t>    Members (Farmers)</a:t>
            </a:r>
          </a:p>
          <a:p>
            <a:pPr algn="just">
              <a:lnSpc>
                <a:spcPct val="100000"/>
              </a:lnSpc>
            </a:pPr>
            <a:r>
              <a:rPr lang="en-US" sz="2600" dirty="0" smtClean="0"/>
              <a:t>StCB and DCCBs Bank Staff </a:t>
            </a:r>
            <a:r>
              <a:rPr lang="en-US" sz="2600" dirty="0"/>
              <a:t>Training </a:t>
            </a:r>
            <a:endParaRPr lang="en-US" sz="2600" dirty="0" smtClean="0"/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2600" dirty="0" smtClean="0"/>
              <a:t>   under </a:t>
            </a:r>
            <a:r>
              <a:rPr lang="en-US" sz="2600" dirty="0"/>
              <a:t>“Train the Trainer” Concept</a:t>
            </a:r>
          </a:p>
          <a:p>
            <a:pPr lvl="0" algn="just">
              <a:lnSpc>
                <a:spcPct val="100000"/>
              </a:lnSpc>
            </a:pPr>
            <a:r>
              <a:rPr lang="en-US" sz="2600" dirty="0" smtClean="0"/>
              <a:t>Shortlisting of Progressive Farmers for </a:t>
            </a:r>
          </a:p>
          <a:p>
            <a:pPr marL="0" lvl="0" indent="0" algn="just">
              <a:lnSpc>
                <a:spcPct val="100000"/>
              </a:lnSpc>
              <a:buNone/>
            </a:pPr>
            <a:r>
              <a:rPr lang="en-US" sz="2600" dirty="0"/>
              <a:t> </a:t>
            </a:r>
            <a:r>
              <a:rPr lang="en-US" sz="2600" dirty="0" smtClean="0"/>
              <a:t>  Training</a:t>
            </a:r>
            <a:endParaRPr lang="en-US" sz="26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914" y="2898847"/>
            <a:ext cx="6525568" cy="38326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58366"/>
            <a:ext cx="1607496" cy="77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81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332396" cy="984677"/>
          </a:xfrm>
        </p:spPr>
        <p:txBody>
          <a:bodyPr/>
          <a:lstStyle/>
          <a:p>
            <a:pPr algn="ctr"/>
            <a:r>
              <a:rPr lang="en-IN" b="1" dirty="0" smtClean="0">
                <a:solidFill>
                  <a:srgbClr val="002060"/>
                </a:solidFill>
                <a:latin typeface="+mn-lt"/>
              </a:rPr>
              <a:t>5. Marketing &amp; Extension Activities</a:t>
            </a:r>
            <a:endParaRPr lang="en-IN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25563"/>
            <a:ext cx="12192000" cy="4005194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FPO</a:t>
            </a:r>
            <a:r>
              <a:rPr lang="en-US" dirty="0" smtClean="0"/>
              <a:t>/ Farmers Group - JLG </a:t>
            </a:r>
            <a:r>
              <a:rPr lang="en-US" dirty="0"/>
              <a:t>created for better </a:t>
            </a:r>
            <a:r>
              <a:rPr lang="en-US" dirty="0" smtClean="0"/>
              <a:t>collective marketing facilities.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It can fetch better price (Competitive Price) of their produce.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Create Processing Facilities at FPO level.</a:t>
            </a:r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58366"/>
            <a:ext cx="1607496" cy="77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43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332396" cy="834244"/>
          </a:xfrm>
        </p:spPr>
        <p:txBody>
          <a:bodyPr/>
          <a:lstStyle/>
          <a:p>
            <a:pPr algn="ctr"/>
            <a:r>
              <a:rPr lang="en-IN" b="1" dirty="0" smtClean="0">
                <a:solidFill>
                  <a:srgbClr val="002060"/>
                </a:solidFill>
                <a:latin typeface="+mn-lt"/>
              </a:rPr>
              <a:t>6. Concentrated  Approach</a:t>
            </a:r>
            <a:r>
              <a:rPr lang="en-IN" b="1" dirty="0" smtClean="0">
                <a:latin typeface="+mn-lt"/>
              </a:rPr>
              <a:t>	</a:t>
            </a:r>
            <a:endParaRPr lang="en-IN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325564"/>
            <a:ext cx="12192000" cy="2030168"/>
          </a:xfrm>
        </p:spPr>
        <p:txBody>
          <a:bodyPr/>
          <a:lstStyle/>
          <a:p>
            <a:pPr algn="just"/>
            <a:r>
              <a:rPr lang="en-IN" dirty="0" smtClean="0"/>
              <a:t>Shortlist the interested progressive farmers &amp; detailed training given on Natural Farming.</a:t>
            </a:r>
          </a:p>
          <a:p>
            <a:pPr marL="0" indent="0" algn="just">
              <a:buNone/>
            </a:pPr>
            <a:endParaRPr lang="en-IN" sz="1000" dirty="0" smtClean="0"/>
          </a:p>
          <a:p>
            <a:pPr algn="just"/>
            <a:r>
              <a:rPr lang="en-IN" dirty="0" smtClean="0"/>
              <a:t>We have organized natural farm visit for exposure to the interested farmers.</a:t>
            </a:r>
            <a:endParaRPr lang="en-IN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82" y="3384913"/>
            <a:ext cx="5734884" cy="3434177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519" y="3355731"/>
            <a:ext cx="5729591" cy="34341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58366"/>
            <a:ext cx="1607496" cy="77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9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332396" cy="806948"/>
          </a:xfrm>
        </p:spPr>
        <p:txBody>
          <a:bodyPr/>
          <a:lstStyle/>
          <a:p>
            <a:pPr algn="ctr"/>
            <a:r>
              <a:rPr lang="en-IN" b="1" dirty="0" smtClean="0">
                <a:solidFill>
                  <a:srgbClr val="002060"/>
                </a:solidFill>
                <a:latin typeface="+mn-lt"/>
              </a:rPr>
              <a:t>7. Mobile Van/ Street Play	</a:t>
            </a:r>
            <a:endParaRPr lang="en-IN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59862"/>
            <a:ext cx="12192000" cy="295065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dirty="0" smtClean="0"/>
              <a:t>GSC Bank has provided Mobile Van with ATM, Smart TV, Platform for Street Play, Sound System etc. to all DCCBs.</a:t>
            </a:r>
            <a:endParaRPr lang="en-IN" sz="100" dirty="0" smtClean="0"/>
          </a:p>
          <a:p>
            <a:pPr>
              <a:lnSpc>
                <a:spcPct val="150000"/>
              </a:lnSpc>
            </a:pPr>
            <a:r>
              <a:rPr lang="en-IN" dirty="0" smtClean="0"/>
              <a:t>GSC Bank provides assistance for street play on financial literacy and natural farming to each DCCBs.</a:t>
            </a:r>
            <a:endParaRPr lang="en-IN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45" y="3650559"/>
            <a:ext cx="5620966" cy="3041969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3650559"/>
            <a:ext cx="5869021" cy="30419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58366"/>
            <a:ext cx="1607496" cy="77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67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423"/>
            <a:ext cx="10332395" cy="904705"/>
          </a:xfrm>
        </p:spPr>
        <p:txBody>
          <a:bodyPr>
            <a:normAutofit/>
          </a:bodyPr>
          <a:lstStyle/>
          <a:p>
            <a:pPr algn="ctr"/>
            <a:r>
              <a:rPr lang="en-IN" b="1" dirty="0" smtClean="0">
                <a:solidFill>
                  <a:srgbClr val="002060"/>
                </a:solidFill>
                <a:latin typeface="+mn-lt"/>
              </a:rPr>
              <a:t>8. Increase in Storage Capacity</a:t>
            </a:r>
            <a:endParaRPr lang="en-IN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715" y="1115505"/>
            <a:ext cx="7012021" cy="5664673"/>
          </a:xfrm>
        </p:spPr>
        <p:txBody>
          <a:bodyPr/>
          <a:lstStyle/>
          <a:p>
            <a:r>
              <a:rPr lang="en-US" dirty="0" smtClean="0"/>
              <a:t>Storage Capacity can increase the realization value and decrease the distress sell. </a:t>
            </a:r>
          </a:p>
          <a:p>
            <a:endParaRPr lang="en-US" dirty="0"/>
          </a:p>
          <a:p>
            <a:r>
              <a:rPr lang="en-US" dirty="0" smtClean="0"/>
              <a:t>Encouragement to PACS for construction of godown.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Increase in storage capacity by 1.82 Lakh MT at PACS Level and 8.67 Lakh MT at Farm Level. 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370" y="1203023"/>
            <a:ext cx="5099726" cy="26199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370" y="3975406"/>
            <a:ext cx="5099726" cy="26199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0" y="58366"/>
            <a:ext cx="1607496" cy="77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32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622</Words>
  <Application>Microsoft Office PowerPoint</Application>
  <PresentationFormat>Widescreen</PresentationFormat>
  <Paragraphs>92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Mangal</vt:lpstr>
      <vt:lpstr>Wingdings</vt:lpstr>
      <vt:lpstr>Office Theme</vt:lpstr>
      <vt:lpstr>PowerPoint Presentation</vt:lpstr>
      <vt:lpstr>1. Overview of Cooperative </vt:lpstr>
      <vt:lpstr>2. Impact of Traditional Farming on Environment </vt:lpstr>
      <vt:lpstr>3. Advantages of Natural Farming</vt:lpstr>
      <vt:lpstr>4. Efforts of State Cooperative Bank for  Scaling up of Marketing Network </vt:lpstr>
      <vt:lpstr>5. Marketing &amp; Extension Activities</vt:lpstr>
      <vt:lpstr>6. Concentrated  Approach </vt:lpstr>
      <vt:lpstr>7. Mobile Van/ Street Play </vt:lpstr>
      <vt:lpstr>8. Increase in Storage Capacity</vt:lpstr>
      <vt:lpstr>9. Efforts of State Cooperative Bank  for Scalingup of Credit Support</vt:lpstr>
      <vt:lpstr>10. Strategy of District Bank for Scaling up of marketing network and credit support for natural farming</vt:lpstr>
      <vt:lpstr>Khedut Shibir on Natural Farming organised by GSC Bank</vt:lpstr>
      <vt:lpstr>Way Forward . . 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Role of Cooperatives and FPOs for promotion and Scaling up of marketing network and credit support for natural farming  By Ajay H Patel Chairman The Gujarat State Coop Bank Ltd The Ahmedabad District Coop Bank Ltd  </dc:title>
  <dc:creator>Bindesh Lalani</dc:creator>
  <cp:lastModifiedBy>admin</cp:lastModifiedBy>
  <cp:revision>52</cp:revision>
  <cp:lastPrinted>2022-04-22T14:40:49Z</cp:lastPrinted>
  <dcterms:created xsi:type="dcterms:W3CDTF">2022-04-22T07:21:09Z</dcterms:created>
  <dcterms:modified xsi:type="dcterms:W3CDTF">2022-04-22T14:42:14Z</dcterms:modified>
</cp:coreProperties>
</file>