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87" r:id="rId1"/>
  </p:sldMasterIdLst>
  <p:notesMasterIdLst>
    <p:notesMasterId r:id="rId17"/>
  </p:notesMasterIdLst>
  <p:handoutMasterIdLst>
    <p:handoutMasterId r:id="rId18"/>
  </p:handoutMasterIdLst>
  <p:sldIdLst>
    <p:sldId id="256" r:id="rId2"/>
    <p:sldId id="502" r:id="rId3"/>
    <p:sldId id="503" r:id="rId4"/>
    <p:sldId id="506" r:id="rId5"/>
    <p:sldId id="507" r:id="rId6"/>
    <p:sldId id="531" r:id="rId7"/>
    <p:sldId id="614" r:id="rId8"/>
    <p:sldId id="612" r:id="rId9"/>
    <p:sldId id="613" r:id="rId10"/>
    <p:sldId id="615" r:id="rId11"/>
    <p:sldId id="306" r:id="rId12"/>
    <p:sldId id="465" r:id="rId13"/>
    <p:sldId id="480" r:id="rId14"/>
    <p:sldId id="417" r:id="rId15"/>
    <p:sldId id="491" r:id="rId1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66"/>
    <a:srgbClr val="219BFF"/>
    <a:srgbClr val="FFFFCC"/>
    <a:srgbClr val="882B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426" autoAdjust="0"/>
    <p:restoredTop sz="93011" autoAdjust="0"/>
  </p:normalViewPr>
  <p:slideViewPr>
    <p:cSldViewPr snapToGrid="0">
      <p:cViewPr varScale="1">
        <p:scale>
          <a:sx n="67" d="100"/>
          <a:sy n="67" d="100"/>
        </p:scale>
        <p:origin x="1398" y="78"/>
      </p:cViewPr>
      <p:guideLst>
        <p:guide orient="horz" pos="2160"/>
        <p:guide pos="2880"/>
      </p:guideLst>
    </p:cSldViewPr>
  </p:slideViewPr>
  <p:outlineViewPr>
    <p:cViewPr>
      <p:scale>
        <a:sx n="33" d="100"/>
        <a:sy n="33" d="100"/>
      </p:scale>
      <p:origin x="0" y="10536"/>
    </p:cViewPr>
  </p:outlineViewPr>
  <p:notesTextViewPr>
    <p:cViewPr>
      <p:scale>
        <a:sx n="100" d="100"/>
        <a:sy n="100" d="100"/>
      </p:scale>
      <p:origin x="0" y="0"/>
    </p:cViewPr>
  </p:notesTextViewPr>
  <p:sorterViewPr>
    <p:cViewPr>
      <p:scale>
        <a:sx n="77" d="100"/>
        <a:sy n="77" d="100"/>
      </p:scale>
      <p:origin x="0" y="54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mn-ea"/>
                <a:cs typeface="Arial" charset="0"/>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A68A5645-2412-41B5-9AA0-D2581BA254BE}" type="datetime1">
              <a:rPr lang="en-US"/>
              <a:pPr>
                <a:defRPr/>
              </a:pPr>
              <a:t>4/21/2022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mn-ea"/>
                <a:cs typeface="Arial" charset="0"/>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7290F6FF-F82D-4DE1-9B93-29D0DCD4D6F7}" type="slidenum">
              <a:rPr lang="en-US"/>
              <a:pPr>
                <a:defRPr/>
              </a:pPr>
              <a:t>‹#›</a:t>
            </a:fld>
            <a:endParaRPr lang="en-US" dirty="0"/>
          </a:p>
        </p:txBody>
      </p:sp>
    </p:spTree>
    <p:extLst>
      <p:ext uri="{BB962C8B-B14F-4D97-AF65-F5344CB8AC3E}">
        <p14:creationId xmlns:p14="http://schemas.microsoft.com/office/powerpoint/2010/main" val="387836194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mn-ea"/>
                <a:cs typeface="Arial"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35F35EF5-5EA1-4309-848A-6EA353EE165B}" type="datetime1">
              <a:rPr lang="en-US"/>
              <a:pPr>
                <a:defRPr/>
              </a:pPr>
              <a:t>4/21/2022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ea typeface="+mn-ea"/>
                <a:cs typeface="Arial"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973A2F33-A073-42A1-A398-6A40B333812B}" type="slidenum">
              <a:rPr lang="en-US"/>
              <a:pPr>
                <a:defRPr/>
              </a:pPr>
              <a:t>‹#›</a:t>
            </a:fld>
            <a:endParaRPr lang="en-US" dirty="0"/>
          </a:p>
        </p:txBody>
      </p:sp>
    </p:spTree>
    <p:extLst>
      <p:ext uri="{BB962C8B-B14F-4D97-AF65-F5344CB8AC3E}">
        <p14:creationId xmlns:p14="http://schemas.microsoft.com/office/powerpoint/2010/main" val="950675022"/>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ＭＳ Ｐゴシック" pitchFamily="-111" charset="-128"/>
        <a:cs typeface="ＭＳ Ｐゴシック" pitchFamily="-111" charset="-128"/>
      </a:defRPr>
    </a:lvl1pPr>
    <a:lvl2pPr marL="457200" algn="l" rtl="0" eaLnBrk="0" fontAlgn="base" hangingPunct="0">
      <a:spcBef>
        <a:spcPct val="30000"/>
      </a:spcBef>
      <a:spcAft>
        <a:spcPct val="0"/>
      </a:spcAft>
      <a:defRPr sz="1200" kern="1200">
        <a:solidFill>
          <a:schemeClr val="tx1"/>
        </a:solidFill>
        <a:latin typeface="+mn-lt"/>
        <a:ea typeface="ＭＳ Ｐゴシック" pitchFamily="-111"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pitchFamily="-111"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pitchFamily="-111"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pitchFamily="-111"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p:spPr>
      </p:sp>
      <p:sp>
        <p:nvSpPr>
          <p:cNvPr id="4608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ea typeface="ＭＳ Ｐゴシック" pitchFamily="-65" charset="-128"/>
            </a:endParaRPr>
          </a:p>
        </p:txBody>
      </p:sp>
      <p:sp>
        <p:nvSpPr>
          <p:cNvPr id="46084" name="Slide Number Placeholder 3"/>
          <p:cNvSpPr>
            <a:spLocks noGrp="1"/>
          </p:cNvSpPr>
          <p:nvPr>
            <p:ph type="sldNum" sz="quarter" idx="5"/>
          </p:nvPr>
        </p:nvSpPr>
        <p:spPr bwMode="auto">
          <a:noFill/>
          <a:ln>
            <a:miter lim="800000"/>
            <a:headEnd/>
            <a:tailEnd/>
          </a:ln>
        </p:spPr>
        <p:txBody>
          <a:bodyPr/>
          <a:lstStyle/>
          <a:p>
            <a:fld id="{1870BAB3-4F34-44FF-AB3C-F3FCB904CED8}"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73A2F33-A073-42A1-A398-6A40B333812B}" type="slidenum">
              <a:rPr lang="en-US" smtClean="0"/>
              <a:pPr>
                <a:defRPr/>
              </a:pPr>
              <a:t>14</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a:t>Click to edit Master title style</a:t>
            </a:r>
          </a:p>
        </p:txBody>
      </p:sp>
      <p:sp>
        <p:nvSpPr>
          <p:cNvPr id="27" name="Content Placeholder 26"/>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5" name="Date Placeholder 24"/>
          <p:cNvSpPr>
            <a:spLocks noGrp="1"/>
          </p:cNvSpPr>
          <p:nvPr>
            <p:ph type="dt" sz="half" idx="10"/>
          </p:nvPr>
        </p:nvSpPr>
        <p:spPr/>
        <p:txBody>
          <a:bodyPr/>
          <a:lstStyle/>
          <a:p>
            <a:pPr>
              <a:defRPr/>
            </a:pPr>
            <a:fld id="{6E32649C-52D2-4E0F-A813-340FFE854822}" type="datetime1">
              <a:rPr lang="en-US" smtClean="0"/>
              <a:pPr>
                <a:defRPr/>
              </a:pPr>
              <a:t>4/21/2022</a:t>
            </a:fld>
            <a:endParaRPr lang="en-US" dirty="0"/>
          </a:p>
        </p:txBody>
      </p:sp>
      <p:sp>
        <p:nvSpPr>
          <p:cNvPr id="19" name="Footer Placeholder 18"/>
          <p:cNvSpPr>
            <a:spLocks noGrp="1"/>
          </p:cNvSpPr>
          <p:nvPr>
            <p:ph type="ftr" sz="quarter" idx="11"/>
          </p:nvPr>
        </p:nvSpPr>
        <p:spPr>
          <a:xfrm>
            <a:off x="3581400" y="76200"/>
            <a:ext cx="2895600" cy="288925"/>
          </a:xfrm>
        </p:spPr>
        <p:txBody>
          <a:bodyPr/>
          <a:lstStyle/>
          <a:p>
            <a:pPr>
              <a:defRPr/>
            </a:pPr>
            <a:r>
              <a:rPr lang="en-US"/>
              <a:t>c</a:t>
            </a:r>
          </a:p>
        </p:txBody>
      </p:sp>
      <p:sp>
        <p:nvSpPr>
          <p:cNvPr id="16" name="Slide Number Placeholder 15"/>
          <p:cNvSpPr>
            <a:spLocks noGrp="1"/>
          </p:cNvSpPr>
          <p:nvPr>
            <p:ph type="sldNum" sz="quarter" idx="12"/>
          </p:nvPr>
        </p:nvSpPr>
        <p:spPr>
          <a:xfrm>
            <a:off x="8229600" y="6473952"/>
            <a:ext cx="758952" cy="246888"/>
          </a:xfrm>
        </p:spPr>
        <p:txBody>
          <a:bodyPr/>
          <a:lstStyle/>
          <a:p>
            <a:pPr>
              <a:defRPr/>
            </a:pPr>
            <a:fld id="{EA1C48DB-5558-4BEC-8A4C-F5B8D512ABC3}" type="slidenum">
              <a:rPr lang="en-US" smtClean="0"/>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29" name="Title 28"/>
          <p:cNvSpPr>
            <a:spLocks noGrp="1"/>
          </p:cNvSpPr>
          <p:nvPr>
            <p:ph type="ctrTitle"/>
          </p:nvPr>
        </p:nvSpPr>
        <p:spPr>
          <a:xfrm>
            <a:off x="381000" y="4853411"/>
            <a:ext cx="8458200" cy="1222375"/>
          </a:xfrm>
        </p:spPr>
        <p:txBody>
          <a:bodyPr anchor="t"/>
          <a:lstStyle/>
          <a:p>
            <a:r>
              <a:rPr kumimoji="0" lang="en-US"/>
              <a:t>Click to edit Master title style</a:t>
            </a:r>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16" name="Date Placeholder 15"/>
          <p:cNvSpPr>
            <a:spLocks noGrp="1"/>
          </p:cNvSpPr>
          <p:nvPr>
            <p:ph type="dt" sz="half" idx="10"/>
          </p:nvPr>
        </p:nvSpPr>
        <p:spPr/>
        <p:txBody>
          <a:bodyPr/>
          <a:lstStyle/>
          <a:p>
            <a:pPr>
              <a:defRPr/>
            </a:pPr>
            <a:fld id="{35644746-1891-4E87-B25D-DA4A31F72AB9}" type="datetime1">
              <a:rPr lang="en-US" smtClean="0"/>
              <a:pPr>
                <a:defRPr/>
              </a:pPr>
              <a:t>4/21/2022</a:t>
            </a:fld>
            <a:endParaRPr lang="en-US" dirty="0"/>
          </a:p>
        </p:txBody>
      </p:sp>
      <p:sp>
        <p:nvSpPr>
          <p:cNvPr id="2" name="Footer Placeholder 1"/>
          <p:cNvSpPr>
            <a:spLocks noGrp="1"/>
          </p:cNvSpPr>
          <p:nvPr>
            <p:ph type="ftr" sz="quarter" idx="11"/>
          </p:nvPr>
        </p:nvSpPr>
        <p:spPr/>
        <p:txBody>
          <a:bodyPr/>
          <a:lstStyle/>
          <a:p>
            <a:pPr>
              <a:defRPr/>
            </a:pPr>
            <a:r>
              <a:rPr lang="en-US"/>
              <a:t>c</a:t>
            </a:r>
          </a:p>
        </p:txBody>
      </p:sp>
      <p:sp>
        <p:nvSpPr>
          <p:cNvPr id="15" name="Slide Number Placeholder 14"/>
          <p:cNvSpPr>
            <a:spLocks noGrp="1"/>
          </p:cNvSpPr>
          <p:nvPr>
            <p:ph type="sldNum" sz="quarter" idx="12"/>
          </p:nvPr>
        </p:nvSpPr>
        <p:spPr>
          <a:xfrm>
            <a:off x="8229600" y="6473952"/>
            <a:ext cx="758952" cy="246888"/>
          </a:xfrm>
        </p:spPr>
        <p:txBody>
          <a:bodyPr/>
          <a:lstStyle/>
          <a:p>
            <a:pPr>
              <a:defRPr/>
            </a:pPr>
            <a:fld id="{EDB609E1-BD91-4F42-9571-13A5955F0989}" type="slidenum">
              <a:rPr lang="en-US" smtClean="0"/>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woTxTwoObj">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a:t>Click to edit Master title style</a:t>
            </a:r>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0" name="Date Placeholder 9"/>
          <p:cNvSpPr>
            <a:spLocks noGrp="1"/>
          </p:cNvSpPr>
          <p:nvPr>
            <p:ph type="dt" sz="half" idx="10"/>
          </p:nvPr>
        </p:nvSpPr>
        <p:spPr/>
        <p:txBody>
          <a:bodyPr/>
          <a:lstStyle/>
          <a:p>
            <a:pPr>
              <a:defRPr/>
            </a:pPr>
            <a:fld id="{674A7781-6AA2-4770-8011-05B18810A9C8}" type="datetime1">
              <a:rPr lang="en-US" smtClean="0"/>
              <a:pPr>
                <a:defRPr/>
              </a:pPr>
              <a:t>4/21/2022</a:t>
            </a:fld>
            <a:endParaRPr lang="en-US" dirty="0"/>
          </a:p>
        </p:txBody>
      </p:sp>
      <p:sp>
        <p:nvSpPr>
          <p:cNvPr id="6" name="Footer Placeholder 5"/>
          <p:cNvSpPr>
            <a:spLocks noGrp="1"/>
          </p:cNvSpPr>
          <p:nvPr>
            <p:ph type="ftr" sz="quarter" idx="11"/>
          </p:nvPr>
        </p:nvSpPr>
        <p:spPr/>
        <p:txBody>
          <a:bodyPr/>
          <a:lstStyle/>
          <a:p>
            <a:pPr>
              <a:defRPr/>
            </a:pPr>
            <a:r>
              <a:rPr lang="en-US"/>
              <a:t>c</a:t>
            </a:r>
          </a:p>
        </p:txBody>
      </p:sp>
      <p:sp>
        <p:nvSpPr>
          <p:cNvPr id="7" name="Slide Number Placeholder 6"/>
          <p:cNvSpPr>
            <a:spLocks noGrp="1"/>
          </p:cNvSpPr>
          <p:nvPr>
            <p:ph type="sldNum" sz="quarter" idx="12"/>
          </p:nvPr>
        </p:nvSpPr>
        <p:spPr>
          <a:xfrm>
            <a:off x="8229600" y="6477000"/>
            <a:ext cx="762000" cy="246888"/>
          </a:xfrm>
        </p:spPr>
        <p:txBody>
          <a:bodyPr/>
          <a:lstStyle/>
          <a:p>
            <a:pPr>
              <a:defRPr/>
            </a:pPr>
            <a:fld id="{C6B13602-B8B7-44D5-9668-22296E3316BC}" type="slidenum">
              <a:rPr lang="en-US" smtClean="0"/>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fld id="{4B1EAFE7-AA7E-4C74-A750-5465E487DDA9}" type="datetime1">
              <a:rPr lang="en-US" smtClean="0"/>
              <a:pPr>
                <a:defRPr/>
              </a:pPr>
              <a:t>4/21/2022</a:t>
            </a:fld>
            <a:endParaRPr lang="en-US" dirty="0"/>
          </a:p>
        </p:txBody>
      </p:sp>
      <p:sp>
        <p:nvSpPr>
          <p:cNvPr id="24" name="Footer Placeholder 23"/>
          <p:cNvSpPr>
            <a:spLocks noGrp="1"/>
          </p:cNvSpPr>
          <p:nvPr>
            <p:ph type="ftr" sz="quarter" idx="11"/>
          </p:nvPr>
        </p:nvSpPr>
        <p:spPr/>
        <p:txBody>
          <a:bodyPr/>
          <a:lstStyle/>
          <a:p>
            <a:pPr>
              <a:defRPr/>
            </a:pPr>
            <a:r>
              <a:rPr lang="en-US"/>
              <a:t>c</a:t>
            </a:r>
          </a:p>
        </p:txBody>
      </p:sp>
      <p:sp>
        <p:nvSpPr>
          <p:cNvPr id="7" name="Slide Number Placeholder 6"/>
          <p:cNvSpPr>
            <a:spLocks noGrp="1"/>
          </p:cNvSpPr>
          <p:nvPr>
            <p:ph type="sldNum" sz="quarter" idx="12"/>
          </p:nvPr>
        </p:nvSpPr>
        <p:spPr/>
        <p:txBody>
          <a:bodyPr/>
          <a:lstStyle/>
          <a:p>
            <a:pPr>
              <a:defRPr/>
            </a:pPr>
            <a:fld id="{EDF01FE9-CF3F-42D4-9C5B-81CE1E9EC400}" type="slidenum">
              <a:rPr lang="en-US" smtClean="0"/>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sp>
        <p:nvSpPr>
          <p:cNvPr id="19" name="Date Placeholder 18"/>
          <p:cNvSpPr>
            <a:spLocks noGrp="1"/>
          </p:cNvSpPr>
          <p:nvPr>
            <p:ph type="dt" sz="half" idx="10"/>
          </p:nvPr>
        </p:nvSpPr>
        <p:spPr>
          <a:xfrm>
            <a:off x="7772400" y="76201"/>
            <a:ext cx="1219200" cy="274320"/>
          </a:xfrm>
        </p:spPr>
        <p:txBody>
          <a:bodyPr/>
          <a:lstStyle>
            <a:lvl1pPr algn="r">
              <a:defRPr/>
            </a:lvl1pPr>
          </a:lstStyle>
          <a:p>
            <a:pPr>
              <a:defRPr/>
            </a:pPr>
            <a:fld id="{519C388F-096E-4E0C-81BF-B25C52DAC6C1}" type="datetime1">
              <a:rPr lang="en-US" smtClean="0"/>
              <a:pPr>
                <a:defRPr/>
              </a:pPr>
              <a:t>4/21/2022</a:t>
            </a:fld>
            <a:endParaRPr lang="en-US" dirty="0"/>
          </a:p>
        </p:txBody>
      </p:sp>
      <p:sp>
        <p:nvSpPr>
          <p:cNvPr id="16" name="Slide Number Placeholder 15"/>
          <p:cNvSpPr>
            <a:spLocks noGrp="1"/>
          </p:cNvSpPr>
          <p:nvPr>
            <p:ph type="sldNum" sz="quarter" idx="12"/>
          </p:nvPr>
        </p:nvSpPr>
        <p:spPr/>
        <p:txBody>
          <a:bodyPr/>
          <a:lstStyle/>
          <a:p>
            <a:pPr>
              <a:defRPr/>
            </a:pPr>
            <a:fld id="{724D1A4A-DF5C-44CA-8015-240B3AC9F30B}" type="slidenum">
              <a:rPr lang="en-US" smtClean="0"/>
              <a:pPr>
                <a:defRPr/>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D3B2A803-A67C-4293-A8E7-D461D1ADEFA4}" type="datetime1">
              <a:rPr lang="en-US" smtClean="0"/>
              <a:pPr>
                <a:defRPr/>
              </a:pPr>
              <a:t>4/21/2022</a:t>
            </a:fld>
            <a:endParaRPr lang="en-US" dirty="0"/>
          </a:p>
        </p:txBody>
      </p:sp>
      <p:sp>
        <p:nvSpPr>
          <p:cNvPr id="4" name="Footer Placeholder 3"/>
          <p:cNvSpPr>
            <a:spLocks noGrp="1"/>
          </p:cNvSpPr>
          <p:nvPr>
            <p:ph type="ftr" sz="quarter" idx="11"/>
          </p:nvPr>
        </p:nvSpPr>
        <p:spPr/>
        <p:txBody>
          <a:bodyPr/>
          <a:lstStyle/>
          <a:p>
            <a:pPr>
              <a:defRPr/>
            </a:pPr>
            <a:r>
              <a:rPr lang="en-US"/>
              <a:t>c</a:t>
            </a:r>
          </a:p>
        </p:txBody>
      </p:sp>
      <p:sp>
        <p:nvSpPr>
          <p:cNvPr id="5" name="Slide Number Placeholder 4"/>
          <p:cNvSpPr>
            <a:spLocks noGrp="1"/>
          </p:cNvSpPr>
          <p:nvPr>
            <p:ph type="sldNum" sz="quarter" idx="12"/>
          </p:nvPr>
        </p:nvSpPr>
        <p:spPr/>
        <p:txBody>
          <a:bodyPr/>
          <a:lstStyle/>
          <a:p>
            <a:pPr>
              <a:defRPr/>
            </a:pPr>
            <a:fld id="{7B4BCBB7-1810-4D83-806D-458E19D3E305}" type="slidenum">
              <a:rPr lang="en-US" smtClean="0"/>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cstate="print">
            <a:duotone>
              <a:schemeClr val="bg1">
                <a:shade val="90000"/>
                <a:satMod val="150000"/>
              </a:schemeClr>
              <a:schemeClr val="bg1">
                <a:tint val="88000"/>
                <a:satMod val="105000"/>
              </a:schemeClr>
            </a:duotone>
          </a:blip>
          <a:srcRect/>
          <a:tile tx="0" ty="0" sx="95000" sy="95000" flip="none" algn="t"/>
        </a:blipFill>
        <a:effectLst/>
      </p:bgPr>
    </p:bg>
    <p:spTree>
      <p:nvGrpSpPr>
        <p:cNvPr id="1" name=""/>
        <p:cNvGrpSpPr/>
        <p:nvPr/>
      </p:nvGrpSpPr>
      <p:grpSpPr>
        <a:xfrm>
          <a:off x="0" y="0"/>
          <a:ext cx="0" cy="0"/>
          <a:chOff x="0" y="0"/>
          <a:chExt cx="0" cy="0"/>
        </a:xfrm>
      </p:grpSpPr>
      <p:sp>
        <p:nvSpPr>
          <p:cNvPr id="614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614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65" charset="0"/>
              </a:defRPr>
            </a:lvl1pPr>
          </a:lstStyle>
          <a:p>
            <a:pPr>
              <a:defRPr/>
            </a:pPr>
            <a:fld id="{3F43DE3B-3AEB-4CFA-8E9A-576646B3FBD8}" type="datetime1">
              <a:rPr lang="en-US"/>
              <a:pPr>
                <a:defRPr/>
              </a:pPr>
              <a:t>4/21/2022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65" charset="0"/>
                <a:ea typeface="Arial" pitchFamily="-65" charset="0"/>
                <a:cs typeface="Arial" pitchFamily="-65" charset="0"/>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65" charset="0"/>
              </a:defRPr>
            </a:lvl1pPr>
          </a:lstStyle>
          <a:p>
            <a:pPr>
              <a:defRPr/>
            </a:pPr>
            <a:fld id="{C15F7DD1-C736-4FC5-B7BE-0A8DCB96411E}"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4086" r:id="rId1"/>
    <p:sldLayoutId id="2147484089" r:id="rId2"/>
    <p:sldLayoutId id="2147484090" r:id="rId3"/>
    <p:sldLayoutId id="2147484092" r:id="rId4"/>
    <p:sldLayoutId id="2147484077" r:id="rId5"/>
    <p:sldLayoutId id="2147484087" r:id="rId6"/>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6pPr>
      <a:lvl7pPr marL="9144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7pPr>
      <a:lvl8pPr marL="13716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8pPr>
      <a:lvl9pPr marL="18288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image" Target="../media/image19.jpeg"/><Relationship Id="rId1" Type="http://schemas.openxmlformats.org/officeDocument/2006/relationships/slideLayout" Target="../slideLayouts/slideLayout3.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1.xml"/><Relationship Id="rId5" Type="http://schemas.openxmlformats.org/officeDocument/2006/relationships/image" Target="../media/image18.jpg"/><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213359" y="166141"/>
            <a:ext cx="8732520" cy="1066800"/>
          </a:xfrm>
          <a:prstGeom prst="rect">
            <a:avLst/>
          </a:prstGeom>
          <a:solidFill>
            <a:srgbClr val="FFFF00"/>
          </a:solidFill>
          <a:ln>
            <a:solidFill>
              <a:schemeClr val="tx1"/>
            </a:solidFill>
          </a:ln>
        </p:spPr>
        <p:style>
          <a:lnRef idx="0">
            <a:schemeClr val="accent5"/>
          </a:lnRef>
          <a:fillRef idx="3">
            <a:schemeClr val="accent5"/>
          </a:fillRef>
          <a:effectRef idx="3">
            <a:schemeClr val="accent5"/>
          </a:effectRef>
          <a:fontRef idx="minor">
            <a:schemeClr val="lt1"/>
          </a:fontRef>
        </p:style>
        <p:txBody>
          <a:bodyPr anchor="ctr"/>
          <a:lstStyle/>
          <a:p>
            <a:pPr algn="ctr">
              <a:defRPr/>
            </a:pPr>
            <a:r>
              <a:rPr lang="en-US" sz="2400" b="1" dirty="0">
                <a:solidFill>
                  <a:schemeClr val="tx1"/>
                </a:solidFill>
                <a:cs typeface="Arial" charset="0"/>
              </a:rPr>
              <a:t>PRESERVATION AND PROLIFERATION OF RURAL RESOURCES AND NATURE (PRAN)</a:t>
            </a:r>
            <a:endParaRPr lang="en-US" sz="2400" dirty="0">
              <a:solidFill>
                <a:schemeClr val="tx1"/>
              </a:solidFill>
              <a:cs typeface="Arial" charset="0"/>
            </a:endParaRPr>
          </a:p>
        </p:txBody>
      </p:sp>
      <p:pic>
        <p:nvPicPr>
          <p:cNvPr id="7" name="Picture 2" descr="Mono of PRAN.jpg"/>
          <p:cNvPicPr>
            <a:picLocks noChangeAspect="1"/>
          </p:cNvPicPr>
          <p:nvPr/>
        </p:nvPicPr>
        <p:blipFill>
          <a:blip r:embed="rId3" cstate="print"/>
          <a:srcRect/>
          <a:stretch>
            <a:fillRect/>
          </a:stretch>
        </p:blipFill>
        <p:spPr bwMode="auto">
          <a:xfrm>
            <a:off x="3589020" y="1854576"/>
            <a:ext cx="1981199" cy="1956740"/>
          </a:xfrm>
          <a:prstGeom prst="rect">
            <a:avLst/>
          </a:prstGeom>
          <a:noFill/>
          <a:ln w="9525">
            <a:noFill/>
            <a:miter lim="800000"/>
            <a:headEnd/>
            <a:tailEnd/>
          </a:ln>
        </p:spPr>
      </p:pic>
      <p:sp>
        <p:nvSpPr>
          <p:cNvPr id="8" name="Rectangle 7"/>
          <p:cNvSpPr/>
          <p:nvPr/>
        </p:nvSpPr>
        <p:spPr>
          <a:xfrm>
            <a:off x="213359" y="5460168"/>
            <a:ext cx="8732520" cy="1066800"/>
          </a:xfrm>
          <a:prstGeom prst="rect">
            <a:avLst/>
          </a:prstGeom>
          <a:solidFill>
            <a:srgbClr val="FFFF00"/>
          </a:solidFill>
          <a:ln>
            <a:solidFill>
              <a:schemeClr val="tx1"/>
            </a:solidFill>
          </a:ln>
        </p:spPr>
        <p:style>
          <a:lnRef idx="0">
            <a:schemeClr val="accent5"/>
          </a:lnRef>
          <a:fillRef idx="3">
            <a:schemeClr val="accent5"/>
          </a:fillRef>
          <a:effectRef idx="3">
            <a:schemeClr val="accent5"/>
          </a:effectRef>
          <a:fontRef idx="minor">
            <a:schemeClr val="lt1"/>
          </a:fontRef>
        </p:style>
        <p:txBody>
          <a:bodyPr anchor="ctr"/>
          <a:lstStyle/>
          <a:p>
            <a:pPr algn="ctr">
              <a:defRPr/>
            </a:pPr>
            <a:r>
              <a:rPr lang="en-US" sz="2400" b="1" dirty="0">
                <a:solidFill>
                  <a:schemeClr val="tx1"/>
                </a:solidFill>
                <a:cs typeface="Arial" charset="0"/>
              </a:rPr>
              <a:t>Address: </a:t>
            </a:r>
            <a:r>
              <a:rPr lang="en-US" sz="2400" b="1" dirty="0" err="1">
                <a:solidFill>
                  <a:schemeClr val="tx1"/>
                </a:solidFill>
                <a:cs typeface="Arial" charset="0"/>
              </a:rPr>
              <a:t>Narayngarh</a:t>
            </a:r>
            <a:r>
              <a:rPr lang="en-US" sz="2400" b="1" dirty="0">
                <a:solidFill>
                  <a:schemeClr val="tx1"/>
                </a:solidFill>
                <a:cs typeface="Arial" charset="0"/>
              </a:rPr>
              <a:t>, Near </a:t>
            </a:r>
            <a:r>
              <a:rPr lang="en-US" sz="2400" b="1" dirty="0" err="1">
                <a:solidFill>
                  <a:schemeClr val="tx1"/>
                </a:solidFill>
                <a:cs typeface="Arial" charset="0"/>
              </a:rPr>
              <a:t>Samudayik</a:t>
            </a:r>
            <a:r>
              <a:rPr lang="en-US" sz="2400" b="1" dirty="0">
                <a:solidFill>
                  <a:schemeClr val="tx1"/>
                </a:solidFill>
                <a:cs typeface="Arial" charset="0"/>
              </a:rPr>
              <a:t> </a:t>
            </a:r>
            <a:r>
              <a:rPr lang="en-US" sz="2400" b="1" dirty="0" err="1">
                <a:solidFill>
                  <a:schemeClr val="tx1"/>
                </a:solidFill>
                <a:cs typeface="Arial" charset="0"/>
              </a:rPr>
              <a:t>Bhawan</a:t>
            </a:r>
            <a:r>
              <a:rPr lang="en-US" sz="2400" b="1" dirty="0">
                <a:solidFill>
                  <a:schemeClr val="tx1"/>
                </a:solidFill>
                <a:cs typeface="Arial" charset="0"/>
              </a:rPr>
              <a:t>, Rampur, Gaya, Bihar-823001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D979ED5-CA0E-4A52-B481-39A87F0114C4}"/>
              </a:ext>
            </a:extLst>
          </p:cNvPr>
          <p:cNvSpPr>
            <a:spLocks noGrp="1"/>
          </p:cNvSpPr>
          <p:nvPr>
            <p:ph idx="1"/>
          </p:nvPr>
        </p:nvSpPr>
        <p:spPr>
          <a:xfrm>
            <a:off x="457200" y="1157288"/>
            <a:ext cx="8229600" cy="5529262"/>
          </a:xfrm>
        </p:spPr>
        <p:txBody>
          <a:bodyPr/>
          <a:lstStyle/>
          <a:p>
            <a:pPr marL="342900" lvl="0" indent="-342900" algn="just">
              <a:lnSpc>
                <a:spcPct val="107000"/>
              </a:lnSpc>
              <a:buFont typeface="Symbol" panose="05050102010706020507" pitchFamily="18" charset="2"/>
              <a:buChar char=""/>
            </a:pPr>
            <a:r>
              <a:rPr lang="en-IN" sz="1900" dirty="0">
                <a:effectLst/>
                <a:latin typeface="Calibri" panose="020F0502020204030204" pitchFamily="34" charset="0"/>
                <a:ea typeface="Calibri" panose="020F0502020204030204" pitchFamily="34" charset="0"/>
                <a:cs typeface="Mangal" panose="02040503050203030202" pitchFamily="18" charset="0"/>
              </a:rPr>
              <a:t>It requires less seed</a:t>
            </a:r>
            <a:endParaRPr lang="en-US" sz="1900" dirty="0">
              <a:effectLst/>
              <a:latin typeface="Calibri" panose="020F0502020204030204" pitchFamily="34" charset="0"/>
              <a:ea typeface="Calibri" panose="020F0502020204030204" pitchFamily="34" charset="0"/>
              <a:cs typeface="Mangal" panose="02040503050203030202" pitchFamily="18" charset="0"/>
            </a:endParaRPr>
          </a:p>
          <a:p>
            <a:pPr marL="342900" lvl="0" indent="-342900" algn="just">
              <a:lnSpc>
                <a:spcPct val="107000"/>
              </a:lnSpc>
              <a:buFont typeface="Symbol" panose="05050102010706020507" pitchFamily="18" charset="2"/>
              <a:buChar char=""/>
            </a:pPr>
            <a:r>
              <a:rPr lang="en-IN" sz="1900" dirty="0">
                <a:effectLst/>
                <a:latin typeface="Calibri" panose="020F0502020204030204" pitchFamily="34" charset="0"/>
                <a:ea typeface="Calibri" panose="020F0502020204030204" pitchFamily="34" charset="0"/>
                <a:cs typeface="Mangal" panose="02040503050203030202" pitchFamily="18" charset="0"/>
              </a:rPr>
              <a:t>It adds organic matter in to the soil.</a:t>
            </a:r>
            <a:endParaRPr lang="en-US" sz="1900" dirty="0">
              <a:effectLst/>
              <a:latin typeface="Calibri" panose="020F0502020204030204" pitchFamily="34" charset="0"/>
              <a:ea typeface="Calibri" panose="020F0502020204030204" pitchFamily="34" charset="0"/>
              <a:cs typeface="Mangal" panose="02040503050203030202" pitchFamily="18" charset="0"/>
            </a:endParaRPr>
          </a:p>
          <a:p>
            <a:pPr marL="342900" lvl="0" indent="-342900" algn="just">
              <a:lnSpc>
                <a:spcPct val="107000"/>
              </a:lnSpc>
              <a:buFont typeface="Symbol" panose="05050102010706020507" pitchFamily="18" charset="2"/>
              <a:buChar char=""/>
            </a:pPr>
            <a:r>
              <a:rPr lang="en-IN" sz="1900" dirty="0">
                <a:effectLst/>
                <a:latin typeface="Calibri" panose="020F0502020204030204" pitchFamily="34" charset="0"/>
                <a:ea typeface="Calibri" panose="020F0502020204030204" pitchFamily="34" charset="0"/>
                <a:cs typeface="Mangal" panose="02040503050203030202" pitchFamily="18" charset="0"/>
              </a:rPr>
              <a:t>Live mulch retains soil moisture and hence requires less irrigation</a:t>
            </a:r>
            <a:endParaRPr lang="en-US" sz="1900" dirty="0">
              <a:effectLst/>
              <a:latin typeface="Calibri" panose="020F0502020204030204" pitchFamily="34" charset="0"/>
              <a:ea typeface="Calibri" panose="020F0502020204030204" pitchFamily="34" charset="0"/>
              <a:cs typeface="Mangal" panose="02040503050203030202" pitchFamily="18" charset="0"/>
            </a:endParaRPr>
          </a:p>
          <a:p>
            <a:pPr marL="342900" lvl="0" indent="-342900" algn="just">
              <a:lnSpc>
                <a:spcPct val="107000"/>
              </a:lnSpc>
              <a:buFont typeface="Symbol" panose="05050102010706020507" pitchFamily="18" charset="2"/>
              <a:buChar char=""/>
            </a:pPr>
            <a:r>
              <a:rPr lang="en-IN" sz="1900" dirty="0">
                <a:effectLst/>
                <a:latin typeface="Calibri" panose="020F0502020204030204" pitchFamily="34" charset="0"/>
                <a:ea typeface="Calibri" panose="020F0502020204030204" pitchFamily="34" charset="0"/>
                <a:cs typeface="Mangal" panose="02040503050203030202" pitchFamily="18" charset="0"/>
              </a:rPr>
              <a:t>Farmers having experience, stops </a:t>
            </a:r>
            <a:r>
              <a:rPr lang="en-IN" sz="1900" dirty="0" err="1">
                <a:effectLst/>
                <a:latin typeface="Calibri" panose="020F0502020204030204" pitchFamily="34" charset="0"/>
                <a:ea typeface="Calibri" panose="020F0502020204030204" pitchFamily="34" charset="0"/>
                <a:cs typeface="Mangal" panose="02040503050203030202" pitchFamily="18" charset="0"/>
              </a:rPr>
              <a:t>Parali</a:t>
            </a:r>
            <a:r>
              <a:rPr lang="en-IN" sz="1900" dirty="0">
                <a:effectLst/>
                <a:latin typeface="Calibri" panose="020F0502020204030204" pitchFamily="34" charset="0"/>
                <a:ea typeface="Calibri" panose="020F0502020204030204" pitchFamily="34" charset="0"/>
                <a:cs typeface="Mangal" panose="02040503050203030202" pitchFamily="18" charset="0"/>
              </a:rPr>
              <a:t> burning in their fields</a:t>
            </a:r>
            <a:endParaRPr lang="en-US" sz="1900" dirty="0">
              <a:effectLst/>
              <a:latin typeface="Calibri" panose="020F0502020204030204" pitchFamily="34" charset="0"/>
              <a:ea typeface="Calibri" panose="020F0502020204030204" pitchFamily="34" charset="0"/>
              <a:cs typeface="Mangal" panose="02040503050203030202" pitchFamily="18" charset="0"/>
            </a:endParaRPr>
          </a:p>
          <a:p>
            <a:pPr marL="342900" lvl="0" indent="-342900" algn="just">
              <a:lnSpc>
                <a:spcPct val="107000"/>
              </a:lnSpc>
              <a:buFont typeface="Symbol" panose="05050102010706020507" pitchFamily="18" charset="2"/>
              <a:buChar char=""/>
            </a:pPr>
            <a:r>
              <a:rPr lang="en-IN" sz="1900" dirty="0">
                <a:effectLst/>
                <a:latin typeface="Calibri" panose="020F0502020204030204" pitchFamily="34" charset="0"/>
                <a:ea typeface="Calibri" panose="020F0502020204030204" pitchFamily="34" charset="0"/>
                <a:cs typeface="Mangal" panose="02040503050203030202" pitchFamily="18" charset="0"/>
              </a:rPr>
              <a:t>Helps in building proper environment</a:t>
            </a:r>
            <a:endParaRPr lang="en-US" sz="1900" dirty="0">
              <a:effectLst/>
              <a:latin typeface="Calibri" panose="020F0502020204030204" pitchFamily="34" charset="0"/>
              <a:ea typeface="Calibri" panose="020F0502020204030204" pitchFamily="34" charset="0"/>
              <a:cs typeface="Mangal" panose="02040503050203030202" pitchFamily="18" charset="0"/>
            </a:endParaRPr>
          </a:p>
          <a:p>
            <a:pPr marL="342900" lvl="0" indent="-342900" algn="just">
              <a:lnSpc>
                <a:spcPct val="107000"/>
              </a:lnSpc>
              <a:spcAft>
                <a:spcPts val="800"/>
              </a:spcAft>
              <a:buFont typeface="Symbol" panose="05050102010706020507" pitchFamily="18" charset="2"/>
              <a:buChar char=""/>
            </a:pPr>
            <a:r>
              <a:rPr lang="en-IN" sz="1900" dirty="0">
                <a:effectLst/>
                <a:latin typeface="Calibri" panose="020F0502020204030204" pitchFamily="34" charset="0"/>
                <a:ea typeface="Calibri" panose="020F0502020204030204" pitchFamily="34" charset="0"/>
                <a:cs typeface="Mangal" panose="02040503050203030202" pitchFamily="18" charset="0"/>
              </a:rPr>
              <a:t>When tillage is not there(as it is sown directly without tilling the soil) the roots of Paddy inside the soil builds organic carbon which is low.</a:t>
            </a:r>
            <a:endParaRPr lang="en-US" sz="1900" dirty="0">
              <a:effectLst/>
              <a:latin typeface="Calibri" panose="020F0502020204030204" pitchFamily="34" charset="0"/>
              <a:ea typeface="Calibri" panose="020F0502020204030204" pitchFamily="34" charset="0"/>
              <a:cs typeface="Mangal" panose="02040503050203030202" pitchFamily="18" charset="0"/>
            </a:endParaRPr>
          </a:p>
          <a:p>
            <a:pPr marL="342900" lvl="0" indent="-342900" algn="just">
              <a:lnSpc>
                <a:spcPct val="107000"/>
              </a:lnSpc>
              <a:buFont typeface="Symbol" panose="05050102010706020507" pitchFamily="18" charset="2"/>
              <a:buChar char=""/>
            </a:pPr>
            <a:r>
              <a:rPr lang="en-IN" sz="1900" dirty="0">
                <a:effectLst/>
                <a:latin typeface="Calibri" panose="020F0502020204030204" pitchFamily="34" charset="0"/>
                <a:ea typeface="Calibri" panose="020F0502020204030204" pitchFamily="34" charset="0"/>
                <a:cs typeface="Mangal" panose="02040503050203030202" pitchFamily="18" charset="0"/>
              </a:rPr>
              <a:t>Natural fertilisers, pesticides, growth regulators, other organic formulations and the straw when mixes properly in to the soil. All of these improves water holding capacity, soil permeability and soil aeration in to the soil which leads to productive and fertile soil suitable for crop/plants growth.</a:t>
            </a:r>
            <a:endParaRPr lang="en-US" sz="1900" dirty="0">
              <a:effectLst/>
              <a:latin typeface="Calibri" panose="020F0502020204030204" pitchFamily="34" charset="0"/>
              <a:ea typeface="Calibri" panose="020F0502020204030204" pitchFamily="34" charset="0"/>
              <a:cs typeface="Mangal" panose="02040503050203030202" pitchFamily="18" charset="0"/>
            </a:endParaRPr>
          </a:p>
          <a:p>
            <a:pPr marL="342900" lvl="0" indent="-342900" algn="just">
              <a:lnSpc>
                <a:spcPct val="107000"/>
              </a:lnSpc>
              <a:buFont typeface="Symbol" panose="05050102010706020507" pitchFamily="18" charset="2"/>
              <a:buChar char=""/>
            </a:pPr>
            <a:r>
              <a:rPr lang="en-IN" sz="1900" dirty="0">
                <a:effectLst/>
                <a:latin typeface="Calibri" panose="020F0502020204030204" pitchFamily="34" charset="0"/>
                <a:ea typeface="Calibri" panose="020F0502020204030204" pitchFamily="34" charset="0"/>
                <a:cs typeface="Mangal" panose="02040503050203030202" pitchFamily="18" charset="0"/>
              </a:rPr>
              <a:t>It yields better and provides additional grains to farmers</a:t>
            </a:r>
            <a:endParaRPr lang="en-US" sz="1900" dirty="0">
              <a:effectLst/>
              <a:latin typeface="Calibri" panose="020F0502020204030204" pitchFamily="34" charset="0"/>
              <a:ea typeface="Calibri" panose="020F0502020204030204" pitchFamily="34" charset="0"/>
              <a:cs typeface="Mangal" panose="02040503050203030202" pitchFamily="18" charset="0"/>
            </a:endParaRPr>
          </a:p>
          <a:p>
            <a:pPr marL="342900" lvl="0" indent="-342900" algn="just">
              <a:lnSpc>
                <a:spcPct val="107000"/>
              </a:lnSpc>
              <a:buFont typeface="Symbol" panose="05050102010706020507" pitchFamily="18" charset="2"/>
              <a:buChar char=""/>
            </a:pPr>
            <a:r>
              <a:rPr lang="en-IN" sz="1900" dirty="0">
                <a:effectLst/>
                <a:latin typeface="Calibri" panose="020F0502020204030204" pitchFamily="34" charset="0"/>
                <a:ea typeface="Calibri" panose="020F0502020204030204" pitchFamily="34" charset="0"/>
                <a:cs typeface="Mangal" panose="02040503050203030202" pitchFamily="18" charset="0"/>
              </a:rPr>
              <a:t>Healthy food is good for human and animal health</a:t>
            </a:r>
            <a:endParaRPr lang="en-US" sz="1900" dirty="0">
              <a:effectLst/>
              <a:latin typeface="Calibri" panose="020F0502020204030204" pitchFamily="34" charset="0"/>
              <a:ea typeface="Calibri" panose="020F0502020204030204" pitchFamily="34" charset="0"/>
              <a:cs typeface="Mangal" panose="02040503050203030202" pitchFamily="18" charset="0"/>
            </a:endParaRPr>
          </a:p>
          <a:p>
            <a:pPr marL="342900" lvl="0" indent="-342900" algn="just">
              <a:lnSpc>
                <a:spcPct val="107000"/>
              </a:lnSpc>
              <a:spcAft>
                <a:spcPts val="800"/>
              </a:spcAft>
              <a:buFont typeface="Symbol" panose="05050102010706020507" pitchFamily="18" charset="2"/>
              <a:buChar char=""/>
            </a:pPr>
            <a:r>
              <a:rPr lang="en-IN" sz="1900" dirty="0">
                <a:effectLst/>
                <a:latin typeface="Calibri" panose="020F0502020204030204" pitchFamily="34" charset="0"/>
                <a:ea typeface="Calibri" panose="020F0502020204030204" pitchFamily="34" charset="0"/>
                <a:cs typeface="Mangal" panose="02040503050203030202" pitchFamily="18" charset="0"/>
              </a:rPr>
              <a:t>It is climate resilient and eco-friendly</a:t>
            </a:r>
            <a:endParaRPr lang="en-US" sz="1900" dirty="0">
              <a:effectLst/>
              <a:latin typeface="Calibri" panose="020F0502020204030204" pitchFamily="34" charset="0"/>
              <a:ea typeface="Calibri" panose="020F0502020204030204" pitchFamily="34" charset="0"/>
              <a:cs typeface="Mangal" panose="02040503050203030202" pitchFamily="18" charset="0"/>
            </a:endParaRPr>
          </a:p>
        </p:txBody>
      </p:sp>
      <p:sp>
        <p:nvSpPr>
          <p:cNvPr id="4" name="Title 1">
            <a:extLst>
              <a:ext uri="{FF2B5EF4-FFF2-40B4-BE49-F238E27FC236}">
                <a16:creationId xmlns:a16="http://schemas.microsoft.com/office/drawing/2014/main" id="{C8A06B07-98F8-4634-9808-7841AC760CE4}"/>
              </a:ext>
            </a:extLst>
          </p:cNvPr>
          <p:cNvSpPr>
            <a:spLocks noGrp="1"/>
          </p:cNvSpPr>
          <p:nvPr>
            <p:ph type="title"/>
          </p:nvPr>
        </p:nvSpPr>
        <p:spPr>
          <a:xfrm>
            <a:off x="457200" y="274637"/>
            <a:ext cx="8229600" cy="639763"/>
          </a:xfrm>
          <a:solidFill>
            <a:srgbClr val="FFFF00"/>
          </a:solidFill>
          <a:ln>
            <a:solidFill>
              <a:schemeClr val="tx1"/>
            </a:solidFill>
          </a:ln>
        </p:spPr>
        <p:txBody>
          <a:bodyPr/>
          <a:lstStyle/>
          <a:p>
            <a:r>
              <a:rPr lang="en-IN" sz="3600" dirty="0"/>
              <a:t>Advantages of </a:t>
            </a:r>
            <a:r>
              <a:rPr lang="en-IN" sz="3600" dirty="0" err="1"/>
              <a:t>Parali</a:t>
            </a:r>
            <a:r>
              <a:rPr lang="en-IN" sz="3600" dirty="0"/>
              <a:t> Integrated SRI Wheat</a:t>
            </a:r>
          </a:p>
        </p:txBody>
      </p:sp>
    </p:spTree>
    <p:extLst>
      <p:ext uri="{BB962C8B-B14F-4D97-AF65-F5344CB8AC3E}">
        <p14:creationId xmlns:p14="http://schemas.microsoft.com/office/powerpoint/2010/main" val="6871746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514" name="Title 1"/>
          <p:cNvSpPr>
            <a:spLocks noGrp="1"/>
          </p:cNvSpPr>
          <p:nvPr>
            <p:ph type="title"/>
          </p:nvPr>
        </p:nvSpPr>
        <p:spPr>
          <a:xfrm>
            <a:off x="0" y="33158"/>
            <a:ext cx="8001000" cy="954107"/>
          </a:xfrm>
          <a:solidFill>
            <a:srgbClr val="FFFF00">
              <a:alpha val="49000"/>
            </a:srgbClr>
          </a:solidFill>
          <a:ln w="25400">
            <a:solidFill>
              <a:schemeClr val="accent3">
                <a:lumMod val="75000"/>
              </a:schemeClr>
            </a:solidFill>
          </a:ln>
        </p:spPr>
        <p:txBody>
          <a:bodyPr wrap="square">
            <a:spAutoFit/>
          </a:bodyPr>
          <a:lstStyle/>
          <a:p>
            <a:pPr algn="ctr" defTabSz="457200">
              <a:spcAft>
                <a:spcPts val="3600"/>
              </a:spcAft>
              <a:defRPr/>
            </a:pPr>
            <a:r>
              <a:rPr lang="en-US" sz="2800" b="1" dirty="0">
                <a:solidFill>
                  <a:srgbClr val="C00000"/>
                </a:solidFill>
                <a:effectLst/>
                <a:ea typeface="ＭＳ Ｐゴシック" pitchFamily="-65" charset="-128"/>
              </a:rPr>
              <a:t>SPILL OVER: SUCCESS STORY ON NEGLECTED CROPS:</a:t>
            </a:r>
            <a:r>
              <a:rPr lang="en-US" sz="2000" b="1" dirty="0">
                <a:solidFill>
                  <a:srgbClr val="000000"/>
                </a:solidFill>
                <a:effectLst/>
                <a:ea typeface="ＭＳ Ｐゴシック" pitchFamily="-65" charset="-128"/>
              </a:rPr>
              <a:t> </a:t>
            </a:r>
          </a:p>
        </p:txBody>
      </p:sp>
      <p:pic>
        <p:nvPicPr>
          <p:cNvPr id="13" name="Content Placeholder 6" descr="DSC08489.JPG"/>
          <p:cNvPicPr>
            <a:picLocks noGrp="1" noChangeAspect="1"/>
          </p:cNvPicPr>
          <p:nvPr>
            <p:ph sz="quarter" idx="2"/>
          </p:nvPr>
        </p:nvPicPr>
        <p:blipFill>
          <a:blip r:embed="rId2" cstate="print"/>
          <a:stretch>
            <a:fillRect/>
          </a:stretch>
        </p:blipFill>
        <p:spPr>
          <a:xfrm>
            <a:off x="3180181" y="4513811"/>
            <a:ext cx="3125585" cy="2344189"/>
          </a:xfrm>
          <a:solidFill>
            <a:srgbClr val="FFFFFF">
              <a:shade val="85000"/>
            </a:srgbClr>
          </a:solidFill>
          <a:ln w="88900" cap="sq">
            <a:noFill/>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8675" name="Picture 2" descr="Mono of PRAN.jpg"/>
          <p:cNvPicPr>
            <a:picLocks noChangeAspect="1"/>
          </p:cNvPicPr>
          <p:nvPr/>
        </p:nvPicPr>
        <p:blipFill>
          <a:blip r:embed="rId3" cstate="print"/>
          <a:srcRect/>
          <a:stretch>
            <a:fillRect/>
          </a:stretch>
        </p:blipFill>
        <p:spPr bwMode="auto">
          <a:xfrm>
            <a:off x="8153400" y="0"/>
            <a:ext cx="990600" cy="838200"/>
          </a:xfrm>
          <a:prstGeom prst="rect">
            <a:avLst/>
          </a:prstGeom>
          <a:noFill/>
          <a:ln w="9525">
            <a:noFill/>
            <a:miter lim="800000"/>
            <a:headEnd/>
            <a:tailEnd/>
          </a:ln>
        </p:spPr>
      </p:pic>
      <p:sp>
        <p:nvSpPr>
          <p:cNvPr id="21" name="Content Placeholder 2"/>
          <p:cNvSpPr txBox="1">
            <a:spLocks/>
          </p:cNvSpPr>
          <p:nvPr/>
        </p:nvSpPr>
        <p:spPr bwMode="auto">
          <a:xfrm>
            <a:off x="30480" y="1203960"/>
            <a:ext cx="5699760" cy="2819400"/>
          </a:xfrm>
          <a:prstGeom prst="rect">
            <a:avLst/>
          </a:prstGeom>
          <a:noFill/>
          <a:ln w="19050">
            <a:noFill/>
            <a:miter lim="800000"/>
            <a:headEnd/>
            <a:tailEnd/>
          </a:ln>
        </p:spPr>
        <p:txBody>
          <a:bodyPr lIns="54864" tIns="91440"/>
          <a:lstStyle/>
          <a:p>
            <a:pPr marL="715963" indent="-715963" eaLnBrk="0" hangingPunct="0">
              <a:spcBef>
                <a:spcPct val="20000"/>
              </a:spcBef>
              <a:spcAft>
                <a:spcPts val="600"/>
              </a:spcAft>
              <a:buFont typeface="Wingdings" pitchFamily="2" charset="2"/>
              <a:buChar char="q"/>
              <a:defRPr/>
            </a:pPr>
            <a:r>
              <a:rPr lang="en-US" sz="2800" b="1" dirty="0">
                <a:latin typeface="Calibri" pitchFamily="-65" charset="0"/>
                <a:ea typeface="ＭＳ Ｐゴシック" pitchFamily="-65" charset="-128"/>
              </a:rPr>
              <a:t>WHEAT</a:t>
            </a:r>
          </a:p>
          <a:p>
            <a:pPr marL="715963" indent="-715963" eaLnBrk="0" hangingPunct="0">
              <a:spcBef>
                <a:spcPct val="20000"/>
              </a:spcBef>
              <a:spcAft>
                <a:spcPts val="600"/>
              </a:spcAft>
              <a:buFont typeface="Wingdings" pitchFamily="2" charset="2"/>
              <a:buChar char="q"/>
              <a:defRPr/>
            </a:pPr>
            <a:r>
              <a:rPr lang="en-US" sz="2800" b="1" dirty="0">
                <a:latin typeface="Calibri" pitchFamily="-65" charset="0"/>
                <a:ea typeface="ＭＳ Ｐゴシック" pitchFamily="-65" charset="-128"/>
              </a:rPr>
              <a:t>MAIZE and other coarse cereals</a:t>
            </a:r>
          </a:p>
          <a:p>
            <a:pPr marL="715963" indent="-715963" eaLnBrk="0" hangingPunct="0">
              <a:spcBef>
                <a:spcPct val="20000"/>
              </a:spcBef>
              <a:spcAft>
                <a:spcPts val="600"/>
              </a:spcAft>
              <a:buFont typeface="Wingdings" pitchFamily="2" charset="2"/>
              <a:buChar char="q"/>
              <a:defRPr/>
            </a:pPr>
            <a:r>
              <a:rPr lang="en-US" sz="2800" b="1" dirty="0">
                <a:latin typeface="Calibri" pitchFamily="-65" charset="0"/>
                <a:ea typeface="ＭＳ Ｐゴシック" pitchFamily="-65" charset="-128"/>
              </a:rPr>
              <a:t>OILSEEDS</a:t>
            </a:r>
          </a:p>
          <a:p>
            <a:pPr marL="715963" indent="-715963" eaLnBrk="0" hangingPunct="0">
              <a:spcBef>
                <a:spcPct val="20000"/>
              </a:spcBef>
              <a:spcAft>
                <a:spcPts val="600"/>
              </a:spcAft>
              <a:buFont typeface="Wingdings" pitchFamily="2" charset="2"/>
              <a:buChar char="q"/>
              <a:defRPr/>
            </a:pPr>
            <a:r>
              <a:rPr lang="en-US" sz="2800" b="1" dirty="0">
                <a:latin typeface="Calibri" pitchFamily="-65" charset="0"/>
                <a:ea typeface="ＭＳ Ｐゴシック" pitchFamily="-65" charset="-128"/>
              </a:rPr>
              <a:t> Vegetable and Pulses</a:t>
            </a:r>
          </a:p>
          <a:p>
            <a:pPr marL="715963" indent="-715963" eaLnBrk="0" hangingPunct="0">
              <a:spcBef>
                <a:spcPct val="20000"/>
              </a:spcBef>
              <a:spcAft>
                <a:spcPts val="600"/>
              </a:spcAft>
              <a:buFont typeface="Wingdings" pitchFamily="2" charset="2"/>
              <a:buChar char="q"/>
              <a:defRPr/>
            </a:pPr>
            <a:r>
              <a:rPr lang="en-US" sz="2800" b="1" dirty="0">
                <a:latin typeface="Calibri" pitchFamily="-65" charset="0"/>
                <a:ea typeface="ＭＳ Ｐゴシック" pitchFamily="-65" charset="-128"/>
              </a:rPr>
              <a:t>SUGARCANE </a:t>
            </a:r>
            <a:endParaRPr lang="en-US" sz="2800" b="1" dirty="0">
              <a:latin typeface="Calibri" pitchFamily="-65" charset="0"/>
            </a:endParaRPr>
          </a:p>
        </p:txBody>
      </p:sp>
      <p:pic>
        <p:nvPicPr>
          <p:cNvPr id="11" name="Picture 10" descr="DSC_0809.jpg"/>
          <p:cNvPicPr>
            <a:picLocks noChangeAspect="1"/>
          </p:cNvPicPr>
          <p:nvPr/>
        </p:nvPicPr>
        <p:blipFill>
          <a:blip r:embed="rId4" cstate="print"/>
          <a:stretch>
            <a:fillRect/>
          </a:stretch>
        </p:blipFill>
        <p:spPr>
          <a:xfrm>
            <a:off x="6324600" y="3810000"/>
            <a:ext cx="2819400" cy="3048000"/>
          </a:xfrm>
          <a:prstGeom prst="rect">
            <a:avLst/>
          </a:prstGeom>
          <a:solidFill>
            <a:srgbClr val="FFFFFF">
              <a:shade val="85000"/>
            </a:srgbClr>
          </a:solidFill>
          <a:ln w="88900" cap="sq">
            <a:no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195" name="Picture 3"/>
          <p:cNvPicPr>
            <a:picLocks noChangeAspect="1" noChangeArrowheads="1"/>
          </p:cNvPicPr>
          <p:nvPr/>
        </p:nvPicPr>
        <p:blipFill>
          <a:blip r:embed="rId5" cstate="print"/>
          <a:srcRect/>
          <a:stretch>
            <a:fillRect/>
          </a:stretch>
        </p:blipFill>
        <p:spPr bwMode="auto">
          <a:xfrm>
            <a:off x="4876800" y="5029200"/>
            <a:ext cx="1190625" cy="1703388"/>
          </a:xfrm>
          <a:prstGeom prst="rect">
            <a:avLst/>
          </a:prstGeom>
          <a:solidFill>
            <a:srgbClr val="002060"/>
          </a:solidFill>
          <a:ln w="9525">
            <a:solidFill>
              <a:srgbClr val="FFFF00"/>
            </a:solidFill>
            <a:miter lim="800000"/>
            <a:headEnd/>
            <a:tailEnd/>
          </a:ln>
          <a:effectLst>
            <a:glow rad="228600">
              <a:schemeClr val="accent2">
                <a:satMod val="175000"/>
                <a:alpha val="40000"/>
              </a:schemeClr>
            </a:glow>
            <a:outerShdw blurRad="152400" dist="317500" dir="5400000" sx="90000" sy="-19000" rotWithShape="0">
              <a:prstClr val="black">
                <a:alpha val="15000"/>
              </a:prstClr>
            </a:outerShdw>
          </a:effectLst>
          <a:scene3d>
            <a:camera prst="orthographicFront"/>
            <a:lightRig rig="threePt" dir="t"/>
          </a:scene3d>
          <a:sp3d>
            <a:bevelT prst="angle"/>
          </a:sp3d>
        </p:spPr>
      </p:pic>
      <p:sp>
        <p:nvSpPr>
          <p:cNvPr id="20" name="TextBox 19"/>
          <p:cNvSpPr txBox="1"/>
          <p:nvPr/>
        </p:nvSpPr>
        <p:spPr>
          <a:xfrm>
            <a:off x="3322320" y="4084320"/>
            <a:ext cx="2895600" cy="338554"/>
          </a:xfrm>
          <a:prstGeom prst="rect">
            <a:avLst/>
          </a:prstGeom>
          <a:solidFill>
            <a:srgbClr val="FFFF66"/>
          </a:solidFill>
          <a:effectLst>
            <a:glow rad="63500">
              <a:schemeClr val="accent2">
                <a:satMod val="175000"/>
                <a:alpha val="40000"/>
              </a:schemeClr>
            </a:glow>
            <a:outerShdw blurRad="76200" dist="50800" dir="5400000" rotWithShape="0">
              <a:srgbClr val="4E3B30">
                <a:alpha val="60000"/>
              </a:srgbClr>
            </a:outerShdw>
          </a:effectLst>
          <a:scene3d>
            <a:camera prst="orthographicFront"/>
            <a:lightRig rig="balanced" dir="t">
              <a:rot lat="0" lon="0" rev="19200000"/>
            </a:lightRig>
          </a:scene3d>
          <a:sp3d contourW="12700" prstMaterial="matte">
            <a:bevelT w="60000" h="50800"/>
            <a:contourClr>
              <a:schemeClr val="accent2">
                <a:shade val="60000"/>
                <a:satMod val="110000"/>
              </a:schemeClr>
            </a:contourClr>
          </a:sp3d>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1600" dirty="0">
                <a:solidFill>
                  <a:srgbClr val="FF0000"/>
                </a:solidFill>
              </a:rPr>
              <a:t> </a:t>
            </a:r>
            <a:r>
              <a:rPr lang="en-US" sz="1600" b="1" dirty="0">
                <a:solidFill>
                  <a:srgbClr val="FF0000"/>
                </a:solidFill>
              </a:rPr>
              <a:t>High growth of shoot and girth</a:t>
            </a:r>
            <a:endParaRPr lang="en-IN" sz="1600" b="1" dirty="0">
              <a:solidFill>
                <a:srgbClr val="FF0000"/>
              </a:solidFill>
            </a:endParaRPr>
          </a:p>
        </p:txBody>
      </p:sp>
      <p:sp>
        <p:nvSpPr>
          <p:cNvPr id="22" name="TextBox 21"/>
          <p:cNvSpPr txBox="1"/>
          <p:nvPr/>
        </p:nvSpPr>
        <p:spPr>
          <a:xfrm>
            <a:off x="8077200" y="3962400"/>
            <a:ext cx="1143000" cy="381000"/>
          </a:xfrm>
          <a:prstGeom prst="rect">
            <a:avLst/>
          </a:prstGeom>
          <a:solidFill>
            <a:srgbClr val="FFFF00"/>
          </a:solidFill>
          <a:ln>
            <a:solidFill>
              <a:srgbClr val="FF0000"/>
            </a:solidFill>
          </a:ln>
          <a:effectLst>
            <a:glow rad="63500">
              <a:schemeClr val="accent2">
                <a:satMod val="175000"/>
                <a:alpha val="40000"/>
              </a:schemeClr>
            </a:glow>
            <a:outerShdw blurRad="76200" dist="50800" dir="5400000" rotWithShape="0">
              <a:srgbClr val="4E3B30">
                <a:alpha val="60000"/>
              </a:srgbClr>
            </a:outerShdw>
          </a:effectLst>
          <a:scene3d>
            <a:camera prst="perspectiveContrastingLeftFacing"/>
            <a:lightRig rig="balanced" dir="t">
              <a:rot lat="0" lon="0" rev="19200000"/>
            </a:lightRig>
          </a:scene3d>
          <a:sp3d contourW="12700" prstMaterial="matte">
            <a:bevelT w="60000" h="50800"/>
            <a:contourClr>
              <a:schemeClr val="accent2">
                <a:shade val="60000"/>
                <a:satMod val="110000"/>
              </a:schemeClr>
            </a:contourClr>
          </a:sp3d>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dirty="0">
                <a:solidFill>
                  <a:srgbClr val="FF0000"/>
                </a:solidFill>
              </a:rPr>
              <a:t>High Yield</a:t>
            </a:r>
            <a:endParaRPr lang="en-IN" dirty="0">
              <a:solidFill>
                <a:srgbClr val="FF0000"/>
              </a:solidFill>
            </a:endParaRPr>
          </a:p>
        </p:txBody>
      </p:sp>
      <p:pic>
        <p:nvPicPr>
          <p:cNvPr id="19" name="Content Placeholder 6" descr="Copy of DSC06599.JPG"/>
          <p:cNvPicPr>
            <a:picLocks noChangeAspect="1"/>
          </p:cNvPicPr>
          <p:nvPr/>
        </p:nvPicPr>
        <p:blipFill>
          <a:blip r:embed="rId6" cstate="print"/>
          <a:srcRect/>
          <a:stretch>
            <a:fillRect/>
          </a:stretch>
        </p:blipFill>
        <p:spPr bwMode="auto">
          <a:xfrm>
            <a:off x="0" y="4114800"/>
            <a:ext cx="3200400" cy="274320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3" name="TextBox 5"/>
          <p:cNvSpPr txBox="1">
            <a:spLocks noChangeArrowheads="1"/>
          </p:cNvSpPr>
          <p:nvPr/>
        </p:nvSpPr>
        <p:spPr bwMode="auto">
          <a:xfrm>
            <a:off x="685801" y="6144628"/>
            <a:ext cx="1656346" cy="307777"/>
          </a:xfrm>
          <a:prstGeom prst="rect">
            <a:avLst/>
          </a:prstGeom>
          <a:solidFill>
            <a:srgbClr val="FFC000"/>
          </a:solidFill>
          <a:ln w="9525">
            <a:noFill/>
            <a:miter lim="800000"/>
            <a:headEnd/>
            <a:tailEnd/>
          </a:ln>
        </p:spPr>
        <p:txBody>
          <a:bodyPr wrap="square">
            <a:spAutoFit/>
          </a:bodyPr>
          <a:lstStyle/>
          <a:p>
            <a:r>
              <a:rPr lang="en-US" sz="1400" b="1" dirty="0">
                <a:solidFill>
                  <a:srgbClr val="000000"/>
                </a:solidFill>
              </a:rPr>
              <a:t>SRI Sugarcane</a:t>
            </a:r>
          </a:p>
        </p:txBody>
      </p:sp>
      <p:pic>
        <p:nvPicPr>
          <p:cNvPr id="24" name="Content Placeholder 6" descr="IMG_0671.JPG"/>
          <p:cNvPicPr>
            <a:picLocks noChangeAspect="1"/>
          </p:cNvPicPr>
          <p:nvPr/>
        </p:nvPicPr>
        <p:blipFill>
          <a:blip r:embed="rId7" cstate="print"/>
          <a:srcRect/>
          <a:stretch>
            <a:fillRect/>
          </a:stretch>
        </p:blipFill>
        <p:spPr bwMode="auto">
          <a:xfrm>
            <a:off x="5791200" y="990600"/>
            <a:ext cx="3352800" cy="281940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5" name="TextBox 5"/>
          <p:cNvSpPr txBox="1">
            <a:spLocks noChangeArrowheads="1"/>
          </p:cNvSpPr>
          <p:nvPr/>
        </p:nvSpPr>
        <p:spPr bwMode="auto">
          <a:xfrm>
            <a:off x="6477000" y="3426023"/>
            <a:ext cx="1752600" cy="307777"/>
          </a:xfrm>
          <a:prstGeom prst="rect">
            <a:avLst/>
          </a:prstGeom>
          <a:solidFill>
            <a:srgbClr val="FFC000"/>
          </a:solidFill>
          <a:ln w="9525">
            <a:noFill/>
            <a:miter lim="800000"/>
            <a:headEnd/>
            <a:tailEnd/>
          </a:ln>
        </p:spPr>
        <p:txBody>
          <a:bodyPr wrap="square">
            <a:spAutoFit/>
          </a:bodyPr>
          <a:lstStyle/>
          <a:p>
            <a:r>
              <a:rPr lang="en-US" sz="1400" b="1" dirty="0">
                <a:solidFill>
                  <a:srgbClr val="000000"/>
                </a:solidFill>
              </a:rPr>
              <a:t>SRI-</a:t>
            </a:r>
            <a:r>
              <a:rPr lang="en-US" sz="1400" b="1" dirty="0" err="1">
                <a:solidFill>
                  <a:srgbClr val="000000"/>
                </a:solidFill>
              </a:rPr>
              <a:t>Brinjal</a:t>
            </a:r>
            <a:endParaRPr lang="en-US" sz="1400" b="1" dirty="0">
              <a:solidFill>
                <a:srgbClr val="0000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159603"/>
            <a:ext cx="8001000" cy="830997"/>
          </a:xfrm>
          <a:solidFill>
            <a:srgbClr val="FFFF00">
              <a:alpha val="49000"/>
            </a:srgbClr>
          </a:solidFill>
          <a:ln w="25400">
            <a:solidFill>
              <a:schemeClr val="accent3">
                <a:lumMod val="75000"/>
              </a:schemeClr>
            </a:solidFill>
          </a:ln>
        </p:spPr>
        <p:txBody>
          <a:bodyPr wrap="square">
            <a:spAutoFit/>
          </a:bodyPr>
          <a:lstStyle/>
          <a:p>
            <a:pPr algn="ctr" defTabSz="457200">
              <a:spcAft>
                <a:spcPts val="3600"/>
              </a:spcAft>
              <a:defRPr/>
            </a:pPr>
            <a:r>
              <a:rPr lang="en-US" sz="2800" b="1" dirty="0">
                <a:solidFill>
                  <a:srgbClr val="C00000"/>
                </a:solidFill>
                <a:effectLst/>
                <a:ea typeface="ＭＳ Ｐゴシック" pitchFamily="-65" charset="-128"/>
              </a:rPr>
              <a:t>OUR PREPAREDNESS: INNOVATING ITK</a:t>
            </a:r>
            <a:br>
              <a:rPr lang="en-US" sz="2400" b="1" dirty="0">
                <a:solidFill>
                  <a:srgbClr val="000000"/>
                </a:solidFill>
                <a:effectLst/>
                <a:ea typeface="ＭＳ Ｐゴシック" pitchFamily="-65" charset="-128"/>
              </a:rPr>
            </a:br>
            <a:r>
              <a:rPr lang="en-US" sz="2000" b="1" dirty="0">
                <a:solidFill>
                  <a:srgbClr val="000000"/>
                </a:solidFill>
                <a:effectLst/>
                <a:ea typeface="ＭＳ Ｐゴシック" pitchFamily="-65" charset="-128"/>
              </a:rPr>
              <a:t>Technologies IMPROVISED and practiced at  PRAN</a:t>
            </a:r>
            <a:endParaRPr lang="en-US" sz="2400" b="1" dirty="0">
              <a:solidFill>
                <a:srgbClr val="000000"/>
              </a:solidFill>
              <a:effectLst/>
              <a:ea typeface="ＭＳ Ｐゴシック" pitchFamily="-65" charset="-128"/>
            </a:endParaRPr>
          </a:p>
        </p:txBody>
      </p:sp>
      <p:sp>
        <p:nvSpPr>
          <p:cNvPr id="3" name="Content Placeholder 2"/>
          <p:cNvSpPr>
            <a:spLocks noGrp="1"/>
          </p:cNvSpPr>
          <p:nvPr>
            <p:ph idx="1"/>
          </p:nvPr>
        </p:nvSpPr>
        <p:spPr>
          <a:xfrm>
            <a:off x="350520" y="2270760"/>
            <a:ext cx="8382000" cy="4343400"/>
          </a:xfrm>
          <a:noFill/>
          <a:ln w="19050">
            <a:solidFill>
              <a:schemeClr val="accent1"/>
            </a:solidFill>
          </a:ln>
        </p:spPr>
        <p:txBody>
          <a:bodyPr lIns="54864" tIns="91440">
            <a:noAutofit/>
          </a:bodyPr>
          <a:lstStyle/>
          <a:p>
            <a:pPr marL="514350" indent="-514350" algn="just" eaLnBrk="1" hangingPunct="1">
              <a:lnSpc>
                <a:spcPct val="120000"/>
              </a:lnSpc>
              <a:buFont typeface="Calibri" pitchFamily="-65" charset="0"/>
              <a:buAutoNum type="arabicPeriod"/>
              <a:defRPr/>
            </a:pPr>
            <a:r>
              <a:rPr lang="en-US" sz="2400" dirty="0">
                <a:cs typeface="Arial" charset="0"/>
              </a:rPr>
              <a:t>SRI-implements: 3 –in-1 SRI dry </a:t>
            </a:r>
            <a:r>
              <a:rPr lang="en-US" sz="2400" dirty="0" err="1">
                <a:cs typeface="Arial" charset="0"/>
              </a:rPr>
              <a:t>weeder</a:t>
            </a:r>
            <a:endParaRPr lang="en-US" sz="2400" dirty="0">
              <a:cs typeface="Arial" charset="0"/>
            </a:endParaRPr>
          </a:p>
          <a:p>
            <a:pPr marL="514350" indent="-514350" algn="just" eaLnBrk="1" hangingPunct="1">
              <a:lnSpc>
                <a:spcPct val="120000"/>
              </a:lnSpc>
              <a:buFont typeface="Calibri" pitchFamily="-65" charset="0"/>
              <a:buAutoNum type="arabicPeriod"/>
              <a:defRPr/>
            </a:pPr>
            <a:r>
              <a:rPr lang="en-US" sz="2400" dirty="0">
                <a:cs typeface="Arial" charset="0"/>
              </a:rPr>
              <a:t>Work on generations of SRI- Inclined Plate seed drill</a:t>
            </a:r>
            <a:endParaRPr lang="en-US" sz="1800" dirty="0">
              <a:ea typeface="ＭＳ Ｐゴシック" pitchFamily="-65" charset="-128"/>
              <a:cs typeface="Arial" charset="0"/>
            </a:endParaRPr>
          </a:p>
          <a:p>
            <a:pPr marL="514350" indent="-514350" algn="just" eaLnBrk="1" hangingPunct="1">
              <a:lnSpc>
                <a:spcPct val="120000"/>
              </a:lnSpc>
              <a:buFont typeface="Calibri" pitchFamily="-65" charset="0"/>
              <a:buAutoNum type="arabicPeriod"/>
              <a:defRPr/>
            </a:pPr>
            <a:r>
              <a:rPr lang="en-US" sz="2400" dirty="0">
                <a:cs typeface="Arial" charset="0"/>
              </a:rPr>
              <a:t>Tool for easy spacing used in SRI transplantation</a:t>
            </a:r>
          </a:p>
          <a:p>
            <a:pPr marL="514350" indent="-514350" algn="just" eaLnBrk="1" hangingPunct="1">
              <a:lnSpc>
                <a:spcPct val="120000"/>
              </a:lnSpc>
              <a:buFont typeface="Calibri" pitchFamily="-65" charset="0"/>
              <a:buAutoNum type="arabicPeriod"/>
              <a:defRPr/>
            </a:pPr>
            <a:r>
              <a:rPr lang="en-US" sz="2400" dirty="0">
                <a:cs typeface="Arial" charset="0"/>
              </a:rPr>
              <a:t>Natural Fertilizer &amp; Pesticides (developed by us and others and practiced by farmers): </a:t>
            </a:r>
            <a:r>
              <a:rPr lang="en-US" sz="2400" dirty="0" err="1">
                <a:cs typeface="Arial" charset="0"/>
              </a:rPr>
              <a:t>Sripranamrit</a:t>
            </a:r>
            <a:r>
              <a:rPr lang="en-US" sz="2400" dirty="0">
                <a:cs typeface="Arial" charset="0"/>
              </a:rPr>
              <a:t>, </a:t>
            </a:r>
            <a:r>
              <a:rPr lang="en-US" sz="2400" dirty="0" err="1">
                <a:cs typeface="Arial" charset="0"/>
              </a:rPr>
              <a:t>Sribakaramrit</a:t>
            </a:r>
            <a:r>
              <a:rPr lang="en-US" sz="2400" dirty="0">
                <a:cs typeface="Arial" charset="0"/>
              </a:rPr>
              <a:t>, </a:t>
            </a:r>
            <a:r>
              <a:rPr lang="en-US" sz="2400" dirty="0" err="1">
                <a:cs typeface="Arial" charset="0"/>
              </a:rPr>
              <a:t>Srigajramrit</a:t>
            </a:r>
            <a:r>
              <a:rPr lang="en-US" sz="2400" dirty="0">
                <a:cs typeface="Arial" charset="0"/>
              </a:rPr>
              <a:t>, </a:t>
            </a:r>
            <a:r>
              <a:rPr lang="en-US" sz="2400" dirty="0" err="1">
                <a:cs typeface="Arial" charset="0"/>
              </a:rPr>
              <a:t>Srijivamrit</a:t>
            </a:r>
            <a:r>
              <a:rPr lang="en-US" sz="2400" dirty="0">
                <a:cs typeface="Arial" charset="0"/>
              </a:rPr>
              <a:t>, </a:t>
            </a:r>
            <a:r>
              <a:rPr lang="en-US" sz="2400" dirty="0" err="1">
                <a:cs typeface="Arial" charset="0"/>
              </a:rPr>
              <a:t>Srighanjivamrit</a:t>
            </a:r>
            <a:r>
              <a:rPr lang="en-US" sz="2400" dirty="0">
                <a:cs typeface="Arial" charset="0"/>
              </a:rPr>
              <a:t>, </a:t>
            </a:r>
            <a:r>
              <a:rPr lang="en-US" sz="2400" dirty="0" err="1">
                <a:cs typeface="Arial" charset="0"/>
              </a:rPr>
              <a:t>Srineemastra</a:t>
            </a:r>
            <a:r>
              <a:rPr lang="en-US" sz="2400" dirty="0">
                <a:cs typeface="Arial" charset="0"/>
              </a:rPr>
              <a:t>, </a:t>
            </a:r>
            <a:r>
              <a:rPr lang="en-US" sz="2400" dirty="0" err="1">
                <a:cs typeface="Arial" charset="0"/>
              </a:rPr>
              <a:t>Sriagneystra</a:t>
            </a:r>
            <a:r>
              <a:rPr lang="en-US" sz="2400" dirty="0">
                <a:cs typeface="Arial" charset="0"/>
              </a:rPr>
              <a:t>, </a:t>
            </a:r>
            <a:r>
              <a:rPr lang="en-US" sz="2400" dirty="0" err="1">
                <a:cs typeface="Arial" charset="0"/>
              </a:rPr>
              <a:t>Srisonthastra</a:t>
            </a:r>
            <a:r>
              <a:rPr lang="en-US" sz="2400" dirty="0">
                <a:cs typeface="Arial" charset="0"/>
              </a:rPr>
              <a:t>, </a:t>
            </a:r>
            <a:r>
              <a:rPr lang="en-US" sz="2400" dirty="0" err="1">
                <a:cs typeface="Arial" charset="0"/>
              </a:rPr>
              <a:t>Sribrahamstra</a:t>
            </a:r>
            <a:r>
              <a:rPr lang="en-US" sz="2400" dirty="0">
                <a:cs typeface="Arial" charset="0"/>
              </a:rPr>
              <a:t> etc.</a:t>
            </a:r>
          </a:p>
          <a:p>
            <a:pPr marL="514350" indent="-514350" algn="just" eaLnBrk="1" hangingPunct="1">
              <a:lnSpc>
                <a:spcPct val="120000"/>
              </a:lnSpc>
              <a:buFont typeface="Calibri" pitchFamily="-65" charset="0"/>
              <a:buAutoNum type="arabicPeriod"/>
              <a:defRPr/>
            </a:pPr>
            <a:r>
              <a:rPr lang="en-US" sz="2400" dirty="0">
                <a:cs typeface="Arial" charset="0"/>
              </a:rPr>
              <a:t>Locally made sugarcane eye extractor for SRI sugarcane.</a:t>
            </a:r>
          </a:p>
          <a:p>
            <a:pPr marL="514350" indent="-514350" eaLnBrk="1" hangingPunct="1">
              <a:lnSpc>
                <a:spcPct val="120000"/>
              </a:lnSpc>
              <a:buNone/>
              <a:defRPr/>
            </a:pPr>
            <a:endParaRPr lang="en-US" sz="2000" dirty="0">
              <a:cs typeface="Arial" charset="0"/>
            </a:endParaRPr>
          </a:p>
          <a:p>
            <a:pPr marL="514350" indent="-514350" eaLnBrk="1" hangingPunct="1">
              <a:lnSpc>
                <a:spcPct val="120000"/>
              </a:lnSpc>
              <a:defRPr/>
            </a:pPr>
            <a:endParaRPr lang="en-US" sz="2000" dirty="0">
              <a:cs typeface="Arial" charset="0"/>
            </a:endParaRPr>
          </a:p>
        </p:txBody>
      </p:sp>
      <p:pic>
        <p:nvPicPr>
          <p:cNvPr id="29702" name="Picture 2" descr="Mono of PRAN.jpg"/>
          <p:cNvPicPr>
            <a:picLocks noChangeAspect="1"/>
          </p:cNvPicPr>
          <p:nvPr/>
        </p:nvPicPr>
        <p:blipFill>
          <a:blip r:embed="rId2" cstate="print"/>
          <a:srcRect/>
          <a:stretch>
            <a:fillRect/>
          </a:stretch>
        </p:blipFill>
        <p:spPr bwMode="auto">
          <a:xfrm>
            <a:off x="7986713" y="152400"/>
            <a:ext cx="1081087" cy="1068388"/>
          </a:xfrm>
          <a:prstGeom prst="rect">
            <a:avLst/>
          </a:prstGeom>
          <a:noFill/>
          <a:ln w="9525">
            <a:noFill/>
            <a:miter lim="800000"/>
            <a:headEnd/>
            <a:tailEnd/>
          </a:ln>
        </p:spPr>
      </p:pic>
      <p:sp>
        <p:nvSpPr>
          <p:cNvPr id="29703" name="TextBox 4"/>
          <p:cNvSpPr txBox="1">
            <a:spLocks noChangeArrowheads="1"/>
          </p:cNvSpPr>
          <p:nvPr/>
        </p:nvSpPr>
        <p:spPr bwMode="auto">
          <a:xfrm>
            <a:off x="259080" y="1356360"/>
            <a:ext cx="6598920" cy="923330"/>
          </a:xfrm>
          <a:prstGeom prst="rect">
            <a:avLst/>
          </a:prstGeom>
          <a:noFill/>
          <a:ln w="9525">
            <a:noFill/>
            <a:miter lim="800000"/>
            <a:headEnd/>
            <a:tailEnd/>
          </a:ln>
        </p:spPr>
        <p:txBody>
          <a:bodyPr wrap="square">
            <a:spAutoFit/>
          </a:bodyPr>
          <a:lstStyle/>
          <a:p>
            <a:r>
              <a:rPr lang="en-US" b="1" dirty="0"/>
              <a:t>PRAN works in conjunction with partners (local black-smiths, and company) to develop technologies appropriate for marginal farmers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2" name="Title 1"/>
          <p:cNvSpPr>
            <a:spLocks noGrp="1"/>
          </p:cNvSpPr>
          <p:nvPr>
            <p:ph type="title"/>
          </p:nvPr>
        </p:nvSpPr>
        <p:spPr>
          <a:xfrm>
            <a:off x="182880" y="121763"/>
            <a:ext cx="7787640" cy="954107"/>
          </a:xfrm>
          <a:solidFill>
            <a:srgbClr val="FFFF00">
              <a:alpha val="49000"/>
            </a:srgbClr>
          </a:solidFill>
          <a:ln w="25400">
            <a:solidFill>
              <a:schemeClr val="accent3">
                <a:lumMod val="75000"/>
              </a:schemeClr>
            </a:solidFill>
          </a:ln>
        </p:spPr>
        <p:txBody>
          <a:bodyPr wrap="square">
            <a:spAutoFit/>
          </a:bodyPr>
          <a:lstStyle/>
          <a:p>
            <a:pPr algn="ctr" defTabSz="457200">
              <a:spcAft>
                <a:spcPts val="3600"/>
              </a:spcAft>
              <a:defRPr/>
            </a:pPr>
            <a:r>
              <a:rPr lang="en-US" sz="3200" b="1" dirty="0">
                <a:solidFill>
                  <a:srgbClr val="000000"/>
                </a:solidFill>
                <a:effectLst/>
                <a:ea typeface="ＭＳ Ｐゴシック" pitchFamily="-65" charset="-128"/>
              </a:rPr>
              <a:t>REWARD &amp; INCENTIVE: </a:t>
            </a:r>
            <a:br>
              <a:rPr lang="en-US" sz="2400" b="1" dirty="0">
                <a:solidFill>
                  <a:srgbClr val="000000"/>
                </a:solidFill>
                <a:effectLst/>
                <a:ea typeface="ＭＳ Ｐゴシック" pitchFamily="-65" charset="-128"/>
              </a:rPr>
            </a:br>
            <a:r>
              <a:rPr lang="en-US" sz="2400" b="1" dirty="0">
                <a:solidFill>
                  <a:srgbClr val="000000"/>
                </a:solidFill>
                <a:effectLst/>
                <a:ea typeface="ＭＳ Ｐゴシック" pitchFamily="-65" charset="-128"/>
              </a:rPr>
              <a:t>National Award for farmers</a:t>
            </a:r>
          </a:p>
        </p:txBody>
      </p:sp>
      <p:sp>
        <p:nvSpPr>
          <p:cNvPr id="48131" name="Content Placeholder 2"/>
          <p:cNvSpPr>
            <a:spLocks noGrp="1"/>
          </p:cNvSpPr>
          <p:nvPr>
            <p:ph idx="1"/>
          </p:nvPr>
        </p:nvSpPr>
        <p:spPr>
          <a:xfrm>
            <a:off x="182880" y="1219202"/>
            <a:ext cx="4517708" cy="5454442"/>
          </a:xfrm>
          <a:noFill/>
          <a:ln w="19050">
            <a:solidFill>
              <a:schemeClr val="accent1"/>
            </a:solidFill>
          </a:ln>
        </p:spPr>
        <p:txBody>
          <a:bodyPr wrap="square" lIns="54864" tIns="91440">
            <a:spAutoFit/>
          </a:bodyPr>
          <a:lstStyle/>
          <a:p>
            <a:pPr marL="514350" indent="-514350" eaLnBrk="1" hangingPunct="1">
              <a:lnSpc>
                <a:spcPct val="120000"/>
              </a:lnSpc>
              <a:buFont typeface="Wingdings" pitchFamily="2" charset="2"/>
              <a:buChar char="q"/>
              <a:defRPr/>
            </a:pPr>
            <a:r>
              <a:rPr lang="en-US" sz="1700" dirty="0">
                <a:cs typeface="Arial" charset="0"/>
              </a:rPr>
              <a:t>SRI farmers got award from Honorable President of India</a:t>
            </a:r>
          </a:p>
          <a:p>
            <a:pPr marL="396875" indent="-396875">
              <a:lnSpc>
                <a:spcPct val="120000"/>
              </a:lnSpc>
              <a:buFont typeface="Wingdings" pitchFamily="2" charset="2"/>
              <a:buChar char="q"/>
              <a:defRPr/>
            </a:pPr>
            <a:r>
              <a:rPr lang="en-US" sz="1700" dirty="0" err="1">
                <a:cs typeface="Arial" charset="0"/>
              </a:rPr>
              <a:t>Santosh</a:t>
            </a:r>
            <a:r>
              <a:rPr lang="en-US" sz="1700" dirty="0">
                <a:cs typeface="Arial" charset="0"/>
              </a:rPr>
              <a:t> Kumar got award from Sri </a:t>
            </a:r>
            <a:r>
              <a:rPr lang="en-US" sz="1700" dirty="0" err="1">
                <a:cs typeface="Arial" charset="0"/>
              </a:rPr>
              <a:t>Sharad</a:t>
            </a:r>
            <a:r>
              <a:rPr lang="en-US" sz="1700" dirty="0">
                <a:cs typeface="Arial" charset="0"/>
              </a:rPr>
              <a:t> </a:t>
            </a:r>
            <a:r>
              <a:rPr lang="en-US" sz="1700" dirty="0" err="1">
                <a:cs typeface="Arial" charset="0"/>
              </a:rPr>
              <a:t>Pawar</a:t>
            </a:r>
            <a:r>
              <a:rPr lang="en-US" sz="1700" dirty="0">
                <a:cs typeface="Arial" charset="0"/>
              </a:rPr>
              <a:t> ,Minister of Agriculture, GOI (July2013)</a:t>
            </a:r>
          </a:p>
          <a:p>
            <a:pPr marL="396875" indent="-396875">
              <a:lnSpc>
                <a:spcPct val="120000"/>
              </a:lnSpc>
              <a:buFont typeface="Wingdings" pitchFamily="2" charset="2"/>
              <a:buChar char="q"/>
              <a:defRPr/>
            </a:pPr>
            <a:r>
              <a:rPr lang="en-US" sz="1700" dirty="0" err="1">
                <a:cs typeface="Arial" charset="0"/>
              </a:rPr>
              <a:t>Jayjeet</a:t>
            </a:r>
            <a:r>
              <a:rPr lang="en-US" sz="1700" dirty="0">
                <a:cs typeface="Arial" charset="0"/>
              </a:rPr>
              <a:t> Kumar got award and a cash prize of Rs 50000/- from Sri </a:t>
            </a:r>
            <a:r>
              <a:rPr lang="en-US" sz="1700" dirty="0" err="1">
                <a:cs typeface="Arial" charset="0"/>
              </a:rPr>
              <a:t>Narendra</a:t>
            </a:r>
            <a:r>
              <a:rPr lang="en-US" sz="1700" dirty="0">
                <a:cs typeface="Arial" charset="0"/>
              </a:rPr>
              <a:t> </a:t>
            </a:r>
            <a:r>
              <a:rPr lang="en-US" sz="1700" dirty="0" err="1">
                <a:cs typeface="Arial" charset="0"/>
              </a:rPr>
              <a:t>Modi</a:t>
            </a:r>
            <a:r>
              <a:rPr lang="en-US" sz="1700" dirty="0">
                <a:cs typeface="Arial" charset="0"/>
              </a:rPr>
              <a:t>.(Sept 2013)</a:t>
            </a:r>
          </a:p>
          <a:p>
            <a:pPr marL="396875" indent="-396875">
              <a:lnSpc>
                <a:spcPct val="120000"/>
              </a:lnSpc>
              <a:buFont typeface="Wingdings" pitchFamily="2" charset="2"/>
              <a:buChar char="q"/>
              <a:defRPr/>
            </a:pPr>
            <a:r>
              <a:rPr lang="en-US" sz="1700" dirty="0">
                <a:cs typeface="Arial" charset="0"/>
              </a:rPr>
              <a:t>PRAN won National </a:t>
            </a:r>
            <a:r>
              <a:rPr lang="en-US" sz="1700" dirty="0" err="1">
                <a:cs typeface="Arial" charset="0"/>
              </a:rPr>
              <a:t>skotch</a:t>
            </a:r>
            <a:r>
              <a:rPr lang="en-US" sz="1700" dirty="0">
                <a:cs typeface="Arial" charset="0"/>
              </a:rPr>
              <a:t> award in 2014</a:t>
            </a:r>
          </a:p>
          <a:p>
            <a:pPr marL="396875" indent="-396875">
              <a:lnSpc>
                <a:spcPct val="120000"/>
              </a:lnSpc>
              <a:buFont typeface="Wingdings" pitchFamily="2" charset="2"/>
              <a:buChar char="q"/>
              <a:defRPr/>
            </a:pPr>
            <a:r>
              <a:rPr lang="en-US" sz="1700" dirty="0">
                <a:cs typeface="Arial" charset="0"/>
              </a:rPr>
              <a:t>PRAN got award from IICA, Guatemala in 2016</a:t>
            </a:r>
          </a:p>
          <a:p>
            <a:pPr marL="396875" indent="-396875">
              <a:lnSpc>
                <a:spcPct val="120000"/>
              </a:lnSpc>
              <a:buFont typeface="Wingdings" pitchFamily="2" charset="2"/>
              <a:buChar char="q"/>
              <a:defRPr/>
            </a:pPr>
            <a:r>
              <a:rPr lang="en-US" sz="1700" dirty="0">
                <a:cs typeface="Arial" charset="0"/>
              </a:rPr>
              <a:t>PRAN’s  head Anil </a:t>
            </a:r>
            <a:r>
              <a:rPr lang="en-US" sz="1700" dirty="0" err="1">
                <a:cs typeface="Arial" charset="0"/>
              </a:rPr>
              <a:t>Verma</a:t>
            </a:r>
            <a:r>
              <a:rPr lang="en-US" sz="1700" dirty="0">
                <a:cs typeface="Arial" charset="0"/>
              </a:rPr>
              <a:t>   recognized as one of 22 outstanding  social worker of India 2018</a:t>
            </a:r>
          </a:p>
          <a:p>
            <a:pPr marL="396875" indent="-396875">
              <a:lnSpc>
                <a:spcPct val="120000"/>
              </a:lnSpc>
              <a:buFont typeface="Wingdings" pitchFamily="2" charset="2"/>
              <a:buChar char="q"/>
              <a:defRPr/>
            </a:pPr>
            <a:r>
              <a:rPr lang="en-US" sz="1700" dirty="0">
                <a:cs typeface="Arial" charset="0"/>
              </a:rPr>
              <a:t>PRAN  stall at BAU declared best by BAU in Feb 2020</a:t>
            </a:r>
          </a:p>
        </p:txBody>
      </p:sp>
      <p:pic>
        <p:nvPicPr>
          <p:cNvPr id="35846" name="Picture 2" descr="Mono of PRAN.jpg"/>
          <p:cNvPicPr>
            <a:picLocks noChangeAspect="1"/>
          </p:cNvPicPr>
          <p:nvPr/>
        </p:nvPicPr>
        <p:blipFill>
          <a:blip r:embed="rId2" cstate="print"/>
          <a:srcRect/>
          <a:stretch>
            <a:fillRect/>
          </a:stretch>
        </p:blipFill>
        <p:spPr bwMode="auto">
          <a:xfrm>
            <a:off x="8062913" y="0"/>
            <a:ext cx="1081087" cy="1068388"/>
          </a:xfrm>
          <a:prstGeom prst="rect">
            <a:avLst/>
          </a:prstGeom>
          <a:noFill/>
          <a:ln w="9525">
            <a:noFill/>
            <a:miter lim="800000"/>
            <a:headEnd/>
            <a:tailEnd/>
          </a:ln>
        </p:spPr>
      </p:pic>
      <p:sp>
        <p:nvSpPr>
          <p:cNvPr id="35847" name="Text Placeholder 2"/>
          <p:cNvSpPr txBox="1">
            <a:spLocks/>
          </p:cNvSpPr>
          <p:nvPr/>
        </p:nvSpPr>
        <p:spPr bwMode="auto">
          <a:xfrm>
            <a:off x="4951413" y="5676483"/>
            <a:ext cx="4192587" cy="830997"/>
          </a:xfrm>
          <a:prstGeom prst="rect">
            <a:avLst/>
          </a:prstGeom>
          <a:noFill/>
          <a:ln w="9525">
            <a:noFill/>
            <a:miter lim="800000"/>
            <a:headEnd/>
            <a:tailEnd/>
          </a:ln>
        </p:spPr>
        <p:txBody>
          <a:bodyPr wrap="square">
            <a:spAutoFit/>
          </a:bodyPr>
          <a:lstStyle/>
          <a:p>
            <a:pPr eaLnBrk="0" hangingPunct="0"/>
            <a:r>
              <a:rPr lang="en-US" sz="1600" b="1" dirty="0">
                <a:latin typeface="Calibri" pitchFamily="-65" charset="0"/>
              </a:rPr>
              <a:t>PD, Deputy PD ATMA, District consultant, Department of Agriculture and block level officials involved in yield estimation</a:t>
            </a:r>
          </a:p>
        </p:txBody>
      </p:sp>
      <p:pic>
        <p:nvPicPr>
          <p:cNvPr id="8" name="Content Placeholder 6" descr="DSC07005.JPG"/>
          <p:cNvPicPr>
            <a:picLocks noChangeAspect="1"/>
          </p:cNvPicPr>
          <p:nvPr/>
        </p:nvPicPr>
        <p:blipFill>
          <a:blip r:embed="rId3" cstate="print"/>
          <a:srcRect/>
          <a:stretch>
            <a:fillRect/>
          </a:stretch>
        </p:blipFill>
        <p:spPr bwMode="auto">
          <a:xfrm>
            <a:off x="4953000" y="1874520"/>
            <a:ext cx="4191000" cy="381000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2" name="Title 1"/>
          <p:cNvSpPr>
            <a:spLocks noGrp="1"/>
          </p:cNvSpPr>
          <p:nvPr>
            <p:ph type="title"/>
          </p:nvPr>
        </p:nvSpPr>
        <p:spPr>
          <a:xfrm>
            <a:off x="320040" y="-22383"/>
            <a:ext cx="7711440" cy="1015663"/>
          </a:xfrm>
          <a:solidFill>
            <a:srgbClr val="FFFF00">
              <a:alpha val="49000"/>
            </a:srgbClr>
          </a:solidFill>
          <a:ln w="25400">
            <a:solidFill>
              <a:schemeClr val="accent3">
                <a:lumMod val="75000"/>
              </a:schemeClr>
            </a:solidFill>
          </a:ln>
        </p:spPr>
        <p:txBody>
          <a:bodyPr wrap="square">
            <a:spAutoFit/>
          </a:bodyPr>
          <a:lstStyle/>
          <a:p>
            <a:pPr algn="ctr" defTabSz="457200">
              <a:spcAft>
                <a:spcPts val="3600"/>
              </a:spcAft>
              <a:defRPr/>
            </a:pPr>
            <a:r>
              <a:rPr lang="en-US" sz="3600" b="1" dirty="0">
                <a:solidFill>
                  <a:srgbClr val="C00000"/>
                </a:solidFill>
                <a:effectLst/>
                <a:ea typeface="ＭＳ Ｐゴシック" pitchFamily="-65" charset="-128"/>
              </a:rPr>
              <a:t>Institutional recognition:</a:t>
            </a:r>
            <a:br>
              <a:rPr lang="en-US" sz="2400" b="1" dirty="0">
                <a:solidFill>
                  <a:srgbClr val="000000"/>
                </a:solidFill>
                <a:effectLst/>
                <a:ea typeface="ＭＳ Ｐゴシック" pitchFamily="-65" charset="-128"/>
              </a:rPr>
            </a:br>
            <a:r>
              <a:rPr lang="en-US" sz="2400" b="1" dirty="0">
                <a:solidFill>
                  <a:srgbClr val="000000"/>
                </a:solidFill>
                <a:effectLst/>
                <a:ea typeface="ＭＳ Ｐゴシック" pitchFamily="-65" charset="-128"/>
              </a:rPr>
              <a:t>PRAN Collaboration with Government  </a:t>
            </a:r>
          </a:p>
        </p:txBody>
      </p:sp>
      <p:sp>
        <p:nvSpPr>
          <p:cNvPr id="48131" name="Content Placeholder 2"/>
          <p:cNvSpPr>
            <a:spLocks noGrp="1"/>
          </p:cNvSpPr>
          <p:nvPr>
            <p:ph idx="1"/>
          </p:nvPr>
        </p:nvSpPr>
        <p:spPr>
          <a:xfrm>
            <a:off x="1565294" y="1049119"/>
            <a:ext cx="5943600" cy="2974917"/>
          </a:xfrm>
          <a:noFill/>
          <a:ln w="19050">
            <a:solidFill>
              <a:schemeClr val="accent1"/>
            </a:solidFill>
          </a:ln>
        </p:spPr>
        <p:txBody>
          <a:bodyPr wrap="square" lIns="54864" tIns="91440" rtlCol="0">
            <a:spAutoFit/>
          </a:bodyPr>
          <a:lstStyle/>
          <a:p>
            <a:pPr marL="514350" indent="-514350" eaLnBrk="1" hangingPunct="1">
              <a:lnSpc>
                <a:spcPct val="120000"/>
              </a:lnSpc>
              <a:spcAft>
                <a:spcPts val="0"/>
              </a:spcAft>
              <a:buFont typeface="Wingdings" pitchFamily="2" charset="2"/>
              <a:buChar char="q"/>
              <a:defRPr/>
            </a:pPr>
            <a:r>
              <a:rPr lang="en-US" sz="1600" dirty="0">
                <a:ea typeface="+mn-ea"/>
                <a:cs typeface="+mn-cs"/>
              </a:rPr>
              <a:t>Bihar Rural Livelihood Promotion Society (BLRPS) in all project districts</a:t>
            </a:r>
          </a:p>
          <a:p>
            <a:pPr marL="514350" indent="-514350" eaLnBrk="1" hangingPunct="1">
              <a:lnSpc>
                <a:spcPct val="120000"/>
              </a:lnSpc>
              <a:spcAft>
                <a:spcPts val="0"/>
              </a:spcAft>
              <a:buFont typeface="Wingdings" pitchFamily="2" charset="2"/>
              <a:buChar char="q"/>
              <a:defRPr/>
            </a:pPr>
            <a:r>
              <a:rPr lang="en-US" sz="1600" dirty="0">
                <a:ea typeface="+mn-ea"/>
                <a:cs typeface="+mn-cs"/>
              </a:rPr>
              <a:t>Declared 2011 as SRI year</a:t>
            </a:r>
          </a:p>
          <a:p>
            <a:pPr marL="514350" indent="-514350" eaLnBrk="1" hangingPunct="1">
              <a:lnSpc>
                <a:spcPct val="120000"/>
              </a:lnSpc>
              <a:spcAft>
                <a:spcPts val="0"/>
              </a:spcAft>
              <a:buFont typeface="Wingdings" pitchFamily="2" charset="2"/>
              <a:buChar char="q"/>
              <a:defRPr/>
            </a:pPr>
            <a:r>
              <a:rPr lang="en-US" sz="1600" dirty="0">
                <a:ea typeface="+mn-ea"/>
                <a:cs typeface="+mn-cs"/>
              </a:rPr>
              <a:t>Demonstration of SRI-Paddy in 3.5 lakh hectare and SRI-wheat in 2.4 </a:t>
            </a:r>
            <a:r>
              <a:rPr lang="en-US" sz="1600" dirty="0" err="1">
                <a:ea typeface="+mn-ea"/>
                <a:cs typeface="+mn-cs"/>
              </a:rPr>
              <a:t>lakh</a:t>
            </a:r>
            <a:r>
              <a:rPr lang="en-US" sz="1600" dirty="0">
                <a:ea typeface="+mn-ea"/>
                <a:cs typeface="+mn-cs"/>
              </a:rPr>
              <a:t> hectare</a:t>
            </a:r>
          </a:p>
          <a:p>
            <a:pPr marL="514350" indent="-514350" eaLnBrk="1" hangingPunct="1">
              <a:lnSpc>
                <a:spcPct val="120000"/>
              </a:lnSpc>
              <a:spcAft>
                <a:spcPts val="0"/>
              </a:spcAft>
              <a:buFont typeface="Wingdings" pitchFamily="2" charset="2"/>
              <a:buChar char="q"/>
              <a:defRPr/>
            </a:pPr>
            <a:r>
              <a:rPr lang="en-US" sz="1600" dirty="0">
                <a:ea typeface="+mn-ea"/>
                <a:cs typeface="+mn-cs"/>
              </a:rPr>
              <a:t>Bihar awarded Krishi Karman Award for highest ever production of Paddy b the Honorable President of India</a:t>
            </a:r>
          </a:p>
          <a:p>
            <a:pPr marL="514350" indent="-514350" eaLnBrk="1" hangingPunct="1">
              <a:lnSpc>
                <a:spcPct val="120000"/>
              </a:lnSpc>
              <a:spcAft>
                <a:spcPts val="0"/>
              </a:spcAft>
              <a:buFont typeface="Wingdings" pitchFamily="2" charset="2"/>
              <a:buChar char="q"/>
              <a:defRPr/>
            </a:pPr>
            <a:r>
              <a:rPr lang="en-US" sz="1600" dirty="0">
                <a:ea typeface="+mn-ea"/>
                <a:cs typeface="+mn-cs"/>
              </a:rPr>
              <a:t>Government  deployed Women  farmers in the forefront to share their experiences  and  demonstrations in all 38 districts</a:t>
            </a:r>
          </a:p>
        </p:txBody>
      </p:sp>
      <p:pic>
        <p:nvPicPr>
          <p:cNvPr id="34822" name="Picture 2" descr="Mono of PRAN.jpg"/>
          <p:cNvPicPr>
            <a:picLocks noChangeAspect="1"/>
          </p:cNvPicPr>
          <p:nvPr/>
        </p:nvPicPr>
        <p:blipFill>
          <a:blip r:embed="rId3" cstate="print"/>
          <a:srcRect/>
          <a:stretch>
            <a:fillRect/>
          </a:stretch>
        </p:blipFill>
        <p:spPr bwMode="auto">
          <a:xfrm>
            <a:off x="8062913" y="0"/>
            <a:ext cx="1081087" cy="1068388"/>
          </a:xfrm>
          <a:prstGeom prst="rect">
            <a:avLst/>
          </a:prstGeom>
          <a:noFill/>
          <a:ln w="9525">
            <a:noFill/>
            <a:miter lim="800000"/>
            <a:headEnd/>
            <a:tailEnd/>
          </a:ln>
        </p:spPr>
      </p:pic>
      <p:pic>
        <p:nvPicPr>
          <p:cNvPr id="7" name="Content Placeholder 6" descr="DSC00253.JPG"/>
          <p:cNvPicPr>
            <a:picLocks noChangeAspect="1"/>
          </p:cNvPicPr>
          <p:nvPr/>
        </p:nvPicPr>
        <p:blipFill>
          <a:blip r:embed="rId4" cstate="print"/>
          <a:srcRect/>
          <a:stretch>
            <a:fillRect/>
          </a:stretch>
        </p:blipFill>
        <p:spPr bwMode="auto">
          <a:xfrm>
            <a:off x="6197986" y="4114801"/>
            <a:ext cx="2793614" cy="2286000"/>
          </a:xfrm>
          <a:prstGeom prst="rect">
            <a:avLst/>
          </a:prstGeom>
          <a:solidFill>
            <a:srgbClr val="FFFFFF">
              <a:shade val="85000"/>
            </a:srgbClr>
          </a:solidFill>
          <a:ln w="88900" cap="sq">
            <a:no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4826" name="TextBox 7"/>
          <p:cNvSpPr txBox="1">
            <a:spLocks noChangeArrowheads="1"/>
          </p:cNvSpPr>
          <p:nvPr/>
        </p:nvSpPr>
        <p:spPr bwMode="auto">
          <a:xfrm>
            <a:off x="6019800" y="6400800"/>
            <a:ext cx="2743200" cy="738188"/>
          </a:xfrm>
          <a:prstGeom prst="rect">
            <a:avLst/>
          </a:prstGeom>
          <a:noFill/>
          <a:ln w="9525">
            <a:noFill/>
            <a:miter lim="800000"/>
            <a:headEnd/>
            <a:tailEnd/>
          </a:ln>
        </p:spPr>
        <p:txBody>
          <a:bodyPr>
            <a:spAutoFit/>
          </a:bodyPr>
          <a:lstStyle/>
          <a:p>
            <a:r>
              <a:rPr lang="en-US" sz="1200">
                <a:latin typeface="Calibri" pitchFamily="-65" charset="0"/>
              </a:rPr>
              <a:t>Agriculture minister, GoB, Dr. Narendra Singh operating the manual seed drill</a:t>
            </a:r>
          </a:p>
          <a:p>
            <a:endParaRPr lang="en-US"/>
          </a:p>
        </p:txBody>
      </p:sp>
      <p:pic>
        <p:nvPicPr>
          <p:cNvPr id="9" name="Content Placeholder 8" descr="DSC02864.JPG"/>
          <p:cNvPicPr>
            <a:picLocks noChangeAspect="1"/>
          </p:cNvPicPr>
          <p:nvPr/>
        </p:nvPicPr>
        <p:blipFill>
          <a:blip r:embed="rId5" cstate="print"/>
          <a:srcRect/>
          <a:stretch>
            <a:fillRect/>
          </a:stretch>
        </p:blipFill>
        <p:spPr bwMode="auto">
          <a:xfrm>
            <a:off x="186632" y="4235450"/>
            <a:ext cx="2785168" cy="2317750"/>
          </a:xfrm>
          <a:prstGeom prst="rect">
            <a:avLst/>
          </a:prstGeom>
          <a:solidFill>
            <a:srgbClr val="FFFFFF">
              <a:shade val="85000"/>
            </a:srgbClr>
          </a:solidFill>
          <a:ln w="88900" cap="sq">
            <a:no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4828" name="TextBox 9"/>
          <p:cNvSpPr txBox="1">
            <a:spLocks noChangeArrowheads="1"/>
          </p:cNvSpPr>
          <p:nvPr/>
        </p:nvSpPr>
        <p:spPr bwMode="auto">
          <a:xfrm>
            <a:off x="381000" y="6553200"/>
            <a:ext cx="2133600" cy="276999"/>
          </a:xfrm>
          <a:prstGeom prst="rect">
            <a:avLst/>
          </a:prstGeom>
          <a:noFill/>
          <a:ln w="9525">
            <a:noFill/>
            <a:miter lim="800000"/>
            <a:headEnd/>
            <a:tailEnd/>
          </a:ln>
        </p:spPr>
        <p:txBody>
          <a:bodyPr wrap="square">
            <a:spAutoFit/>
          </a:bodyPr>
          <a:lstStyle/>
          <a:p>
            <a:r>
              <a:rPr lang="en-US" sz="1200" dirty="0">
                <a:latin typeface="Calibri" pitchFamily="-65" charset="0"/>
                <a:ea typeface="ＭＳ Ｐゴシック" pitchFamily="-65" charset="-128"/>
              </a:rPr>
              <a:t>Workshop on SRI at KVK, Gaya</a:t>
            </a:r>
            <a:endParaRPr lang="en-US" dirty="0"/>
          </a:p>
        </p:txBody>
      </p:sp>
      <p:pic>
        <p:nvPicPr>
          <p:cNvPr id="11" name="Content Placeholder 6" descr="DSC07590.JPG"/>
          <p:cNvPicPr>
            <a:picLocks noChangeAspect="1"/>
          </p:cNvPicPr>
          <p:nvPr/>
        </p:nvPicPr>
        <p:blipFill>
          <a:blip r:embed="rId6" cstate="print"/>
          <a:srcRect/>
          <a:stretch>
            <a:fillRect/>
          </a:stretch>
        </p:blipFill>
        <p:spPr bwMode="auto">
          <a:xfrm>
            <a:off x="3206788" y="4114800"/>
            <a:ext cx="2660612" cy="2286000"/>
          </a:xfrm>
          <a:prstGeom prst="rect">
            <a:avLst/>
          </a:prstGeom>
          <a:solidFill>
            <a:srgbClr val="FFFFFF">
              <a:shade val="85000"/>
            </a:srgbClr>
          </a:solidFill>
          <a:ln w="88900" cap="sq">
            <a:no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Text Placeholder 2"/>
          <p:cNvSpPr txBox="1">
            <a:spLocks/>
          </p:cNvSpPr>
          <p:nvPr/>
        </p:nvSpPr>
        <p:spPr bwMode="auto">
          <a:xfrm>
            <a:off x="3122613" y="6396038"/>
            <a:ext cx="3049587" cy="646331"/>
          </a:xfrm>
          <a:prstGeom prst="rect">
            <a:avLst/>
          </a:prstGeom>
          <a:noFill/>
          <a:ln w="9525">
            <a:noFill/>
            <a:miter lim="800000"/>
            <a:headEnd/>
            <a:tailEnd/>
          </a:ln>
        </p:spPr>
        <p:txBody>
          <a:bodyPr anchor="b">
            <a:spAutoFit/>
          </a:bodyPr>
          <a:lstStyle/>
          <a:p>
            <a:pPr eaLnBrk="0" hangingPunct="0">
              <a:buFont typeface="Arial" pitchFamily="-65" charset="0"/>
              <a:buNone/>
              <a:defRPr/>
            </a:pPr>
            <a:r>
              <a:rPr lang="en-US" sz="1200" dirty="0">
                <a:solidFill>
                  <a:srgbClr val="000000"/>
                </a:solidFill>
                <a:latin typeface="+mn-lt"/>
                <a:ea typeface="Arial" pitchFamily="-65" charset="0"/>
                <a:cs typeface="Arial" pitchFamily="-65" charset="0"/>
              </a:rPr>
              <a:t>The chief minister(the then </a:t>
            </a:r>
            <a:r>
              <a:rPr lang="en-US" sz="1200" dirty="0" err="1">
                <a:solidFill>
                  <a:srgbClr val="000000"/>
                </a:solidFill>
                <a:latin typeface="+mn-lt"/>
                <a:ea typeface="Arial" pitchFamily="-65" charset="0"/>
                <a:cs typeface="Arial" pitchFamily="-65" charset="0"/>
              </a:rPr>
              <a:t>minister,Welfare</a:t>
            </a:r>
            <a:r>
              <a:rPr lang="en-US" sz="1200" dirty="0">
                <a:solidFill>
                  <a:srgbClr val="000000"/>
                </a:solidFill>
                <a:latin typeface="+mn-lt"/>
                <a:ea typeface="Arial" pitchFamily="-65" charset="0"/>
                <a:cs typeface="Arial" pitchFamily="-65" charset="0"/>
              </a:rPr>
              <a:t>, </a:t>
            </a:r>
            <a:r>
              <a:rPr lang="en-US" sz="1200" dirty="0" err="1">
                <a:solidFill>
                  <a:srgbClr val="000000"/>
                </a:solidFill>
                <a:latin typeface="+mn-lt"/>
                <a:ea typeface="Arial" pitchFamily="-65" charset="0"/>
                <a:cs typeface="Arial" pitchFamily="-65" charset="0"/>
              </a:rPr>
              <a:t>GoB</a:t>
            </a:r>
            <a:r>
              <a:rPr lang="en-US" sz="1200" dirty="0">
                <a:solidFill>
                  <a:srgbClr val="000000"/>
                </a:solidFill>
                <a:latin typeface="+mn-lt"/>
                <a:ea typeface="Arial" pitchFamily="-65" charset="0"/>
                <a:cs typeface="Arial" pitchFamily="-65" charset="0"/>
              </a:rPr>
              <a:t> released SRI-rapeseed manual in a Cluster </a:t>
            </a:r>
            <a:r>
              <a:rPr lang="en-US" sz="1200" dirty="0" err="1">
                <a:solidFill>
                  <a:srgbClr val="000000"/>
                </a:solidFill>
                <a:latin typeface="+mn-lt"/>
                <a:ea typeface="Arial" pitchFamily="-65" charset="0"/>
                <a:cs typeface="Arial" pitchFamily="-65" charset="0"/>
              </a:rPr>
              <a:t>adhivesan</a:t>
            </a:r>
            <a:endParaRPr lang="en-US" sz="1200" dirty="0">
              <a:solidFill>
                <a:srgbClr val="000000"/>
              </a:solidFill>
              <a:latin typeface="+mn-lt"/>
              <a:ea typeface="Arial" pitchFamily="-65" charset="0"/>
              <a:cs typeface="Arial" pitchFamily="-65"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1986" name="Picture 2"/>
          <p:cNvPicPr>
            <a:picLocks noChangeAspect="1" noChangeArrowheads="1"/>
          </p:cNvPicPr>
          <p:nvPr/>
        </p:nvPicPr>
        <p:blipFill>
          <a:blip r:embed="rId2" cstate="print"/>
          <a:srcRect/>
          <a:stretch>
            <a:fillRect/>
          </a:stretch>
        </p:blipFill>
        <p:spPr bwMode="auto">
          <a:xfrm>
            <a:off x="0" y="0"/>
            <a:ext cx="9753600" cy="7315200"/>
          </a:xfrm>
          <a:prstGeom prst="rect">
            <a:avLst/>
          </a:prstGeom>
          <a:noFill/>
          <a:ln w="9525">
            <a:noFill/>
            <a:miter lim="800000"/>
            <a:headEnd/>
            <a:tailEnd/>
          </a:ln>
          <a:effectLst/>
        </p:spPr>
      </p:pic>
      <p:sp>
        <p:nvSpPr>
          <p:cNvPr id="3" name="TextBox 2"/>
          <p:cNvSpPr txBox="1"/>
          <p:nvPr/>
        </p:nvSpPr>
        <p:spPr>
          <a:xfrm>
            <a:off x="-2286000" y="1325940"/>
            <a:ext cx="8686800" cy="2308324"/>
          </a:xfrm>
          <a:prstGeom prst="rect">
            <a:avLst/>
          </a:prstGeom>
          <a:solidFill>
            <a:srgbClr val="00B0F0"/>
          </a:solidFill>
          <a:effectLst>
            <a:glow rad="228600">
              <a:schemeClr val="accent3">
                <a:satMod val="175000"/>
                <a:alpha val="40000"/>
              </a:schemeClr>
            </a:glow>
          </a:effectLst>
          <a:scene3d>
            <a:camera prst="isometricOffAxis2Right"/>
            <a:lightRig rig="threePt" dir="t"/>
          </a:scene3d>
          <a:sp3d>
            <a:bevelT prst="angle"/>
          </a:sp3d>
        </p:spPr>
        <p:txBody>
          <a:bodyPr wrap="square" rtlCol="0">
            <a:spAutoFit/>
          </a:bodyPr>
          <a:lstStyle/>
          <a:p>
            <a:r>
              <a:rPr lang="en-US" sz="9600" b="1" dirty="0">
                <a:latin typeface="Bradley Hand ITC" pitchFamily="66" charset="0"/>
              </a:rPr>
              <a:t>THANK YOU....</a:t>
            </a:r>
          </a:p>
          <a:p>
            <a:r>
              <a:rPr lang="en-US" sz="4800" b="1" dirty="0">
                <a:latin typeface="Bradley Hand ITC" pitchFamily="66" charset="0"/>
              </a:rPr>
              <a:t>(Rapeseed fields)</a:t>
            </a:r>
            <a:endParaRPr lang="en-IN" sz="4800" b="1" dirty="0">
              <a:latin typeface="Bradley Hand ITC" pitchFamily="66" charset="0"/>
            </a:endParaRPr>
          </a:p>
        </p:txBody>
      </p:sp>
      <p:pic>
        <p:nvPicPr>
          <p:cNvPr id="4" name="Picture 2" descr="Mono of PRAN.jpg"/>
          <p:cNvPicPr>
            <a:picLocks noChangeAspect="1"/>
          </p:cNvPicPr>
          <p:nvPr/>
        </p:nvPicPr>
        <p:blipFill>
          <a:blip r:embed="rId3" cstate="print"/>
          <a:srcRect/>
          <a:stretch>
            <a:fillRect/>
          </a:stretch>
        </p:blipFill>
        <p:spPr bwMode="auto">
          <a:xfrm>
            <a:off x="8672513" y="0"/>
            <a:ext cx="1081087" cy="1068388"/>
          </a:xfrm>
          <a:prstGeom prst="rect">
            <a:avLst/>
          </a:prstGeom>
          <a:noFill/>
          <a:ln w="9525">
            <a:solidFill>
              <a:srgbClr val="FF0000"/>
            </a:solid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76200"/>
            <a:ext cx="8016240" cy="1371600"/>
          </a:xfrm>
          <a:solidFill>
            <a:srgbClr val="FFFF66"/>
          </a:solidFill>
          <a:ln>
            <a:solidFill>
              <a:srgbClr val="FF0000"/>
            </a:solidFill>
          </a:ln>
        </p:spPr>
        <p:txBody>
          <a:bodyPr>
            <a:noAutofit/>
          </a:bodyPr>
          <a:lstStyle/>
          <a:p>
            <a:pPr algn="l"/>
            <a:r>
              <a:rPr lang="en-US" sz="2400" b="1" dirty="0">
                <a:solidFill>
                  <a:prstClr val="black"/>
                </a:solidFill>
                <a:effectLst/>
              </a:rPr>
              <a:t>Addressing food Insecurity through appropriate Technologies: </a:t>
            </a:r>
            <a:br>
              <a:rPr lang="en-US" sz="2400" b="1" dirty="0">
                <a:solidFill>
                  <a:prstClr val="black"/>
                </a:solidFill>
                <a:effectLst/>
              </a:rPr>
            </a:br>
            <a:r>
              <a:rPr lang="en-US" sz="2400" b="1" dirty="0">
                <a:solidFill>
                  <a:prstClr val="black"/>
                </a:solidFill>
                <a:effectLst/>
              </a:rPr>
              <a:t>System of Root Intensification </a:t>
            </a:r>
            <a:r>
              <a:rPr lang="en-US" sz="2400" b="1" dirty="0">
                <a:solidFill>
                  <a:srgbClr val="FF0000"/>
                </a:solidFill>
                <a:effectLst/>
              </a:rPr>
              <a:t>(SRI)-</a:t>
            </a:r>
            <a:br>
              <a:rPr lang="en-US" sz="2400" b="1" dirty="0">
                <a:solidFill>
                  <a:srgbClr val="FF0000"/>
                </a:solidFill>
                <a:effectLst/>
              </a:rPr>
            </a:br>
            <a:r>
              <a:rPr lang="en-US" sz="2400" b="1" dirty="0">
                <a:solidFill>
                  <a:srgbClr val="FF0000"/>
                </a:solidFill>
                <a:effectLst/>
              </a:rPr>
              <a:t>as  inclusive socio-economic entity</a:t>
            </a:r>
            <a:endParaRPr lang="en-US" sz="2400" dirty="0">
              <a:solidFill>
                <a:srgbClr val="FF0000"/>
              </a:solidFill>
              <a:effectLst/>
            </a:endParaRPr>
          </a:p>
        </p:txBody>
      </p:sp>
      <p:sp>
        <p:nvSpPr>
          <p:cNvPr id="3" name="Content Placeholder 2"/>
          <p:cNvSpPr>
            <a:spLocks noGrp="1"/>
          </p:cNvSpPr>
          <p:nvPr>
            <p:ph idx="1"/>
          </p:nvPr>
        </p:nvSpPr>
        <p:spPr>
          <a:xfrm>
            <a:off x="304800" y="4602480"/>
            <a:ext cx="8610600" cy="2164080"/>
          </a:xfrm>
        </p:spPr>
        <p:txBody>
          <a:bodyPr>
            <a:normAutofit fontScale="62500" lnSpcReduction="20000"/>
          </a:bodyPr>
          <a:lstStyle/>
          <a:p>
            <a:pPr marL="514350" indent="-514350">
              <a:lnSpc>
                <a:spcPct val="120000"/>
              </a:lnSpc>
              <a:buFont typeface="Wingdings" pitchFamily="2" charset="2"/>
              <a:buChar char="q"/>
              <a:defRPr/>
            </a:pPr>
            <a:r>
              <a:rPr lang="en-US" dirty="0">
                <a:cs typeface="Arial" charset="0"/>
              </a:rPr>
              <a:t>Low external inputs (seed, fertilizers, water, labor) to make this within reach of resource poor families. </a:t>
            </a:r>
            <a:r>
              <a:rPr lang="en-US" dirty="0">
                <a:solidFill>
                  <a:srgbClr val="FF0000"/>
                </a:solidFill>
                <a:cs typeface="Arial" charset="0"/>
              </a:rPr>
              <a:t>THIS LEADS cost-effective CROP ECONOMY</a:t>
            </a:r>
          </a:p>
          <a:p>
            <a:pPr marL="514350" indent="-514350">
              <a:lnSpc>
                <a:spcPct val="120000"/>
              </a:lnSpc>
              <a:buFont typeface="Wingdings" pitchFamily="2" charset="2"/>
              <a:buChar char="q"/>
              <a:defRPr/>
            </a:pPr>
            <a:r>
              <a:rPr lang="en-US" b="1" dirty="0">
                <a:solidFill>
                  <a:srgbClr val="FF0000"/>
                </a:solidFill>
                <a:cs typeface="Arial" charset="0"/>
              </a:rPr>
              <a:t>HOUSEHOLD FOOD SECURITY: </a:t>
            </a:r>
            <a:r>
              <a:rPr lang="en-US" dirty="0">
                <a:solidFill>
                  <a:srgbClr val="FF0000"/>
                </a:solidFill>
                <a:cs typeface="Arial" charset="0"/>
              </a:rPr>
              <a:t>High productivity to ensure enhanced availability of home-grown food grains to small and marginal farmers</a:t>
            </a:r>
          </a:p>
          <a:p>
            <a:pPr marL="514350" indent="-514350">
              <a:lnSpc>
                <a:spcPct val="120000"/>
              </a:lnSpc>
              <a:buFont typeface="Wingdings" pitchFamily="2" charset="2"/>
              <a:buChar char="q"/>
              <a:defRPr/>
            </a:pPr>
            <a:r>
              <a:rPr lang="en-US" dirty="0">
                <a:cs typeface="Arial" charset="0"/>
              </a:rPr>
              <a:t>SRI is  an inclusive system and ensure Sustainability (</a:t>
            </a:r>
            <a:r>
              <a:rPr lang="en-US" dirty="0">
                <a:solidFill>
                  <a:srgbClr val="FF0000"/>
                </a:solidFill>
                <a:cs typeface="Arial" charset="0"/>
              </a:rPr>
              <a:t>Conserving precious soil, </a:t>
            </a:r>
            <a:r>
              <a:rPr lang="en-US" dirty="0">
                <a:cs typeface="Arial" charset="0"/>
              </a:rPr>
              <a:t>water and environment carrying capacity for future generations)</a:t>
            </a:r>
          </a:p>
          <a:p>
            <a:endParaRPr lang="en-US" dirty="0"/>
          </a:p>
        </p:txBody>
      </p:sp>
      <p:sp>
        <p:nvSpPr>
          <p:cNvPr id="6" name="Rectangle 5"/>
          <p:cNvSpPr/>
          <p:nvPr/>
        </p:nvSpPr>
        <p:spPr>
          <a:xfrm>
            <a:off x="472440" y="1905000"/>
            <a:ext cx="4419600" cy="646331"/>
          </a:xfrm>
          <a:prstGeom prst="rect">
            <a:avLst/>
          </a:prstGeom>
        </p:spPr>
        <p:txBody>
          <a:bodyPr wrap="square">
            <a:spAutoFit/>
          </a:bodyPr>
          <a:lstStyle/>
          <a:p>
            <a:pPr algn="ctr"/>
            <a:r>
              <a:rPr lang="en-US" b="1" i="1" dirty="0">
                <a:solidFill>
                  <a:srgbClr val="FF0000"/>
                </a:solidFill>
              </a:rPr>
              <a:t>Root is the mouth of the plant – </a:t>
            </a:r>
          </a:p>
          <a:p>
            <a:pPr algn="ctr"/>
            <a:r>
              <a:rPr lang="en-US" b="1" i="1" dirty="0">
                <a:solidFill>
                  <a:srgbClr val="FF0000"/>
                </a:solidFill>
              </a:rPr>
              <a:t>keep that healthy</a:t>
            </a:r>
          </a:p>
        </p:txBody>
      </p:sp>
      <p:sp>
        <p:nvSpPr>
          <p:cNvPr id="8" name="Text Placeholder 2"/>
          <p:cNvSpPr txBox="1">
            <a:spLocks/>
          </p:cNvSpPr>
          <p:nvPr/>
        </p:nvSpPr>
        <p:spPr>
          <a:xfrm>
            <a:off x="5257800" y="3947161"/>
            <a:ext cx="3886200" cy="523220"/>
          </a:xfrm>
          <a:prstGeom prst="rect">
            <a:avLst/>
          </a:prstGeom>
          <a:solidFill>
            <a:schemeClr val="accent2">
              <a:lumMod val="40000"/>
              <a:lumOff val="60000"/>
            </a:schemeClr>
          </a:solidFill>
        </p:spPr>
        <p:txBody>
          <a:bodyPr vert="horz" wrap="square">
            <a:spAutoFit/>
          </a:bodyPr>
          <a:lstStyle/>
          <a:p>
            <a:pPr marL="342900" marR="0" lvl="0" indent="-342900" algn="l" defTabSz="914400" rtl="0" eaLnBrk="1" fontAlgn="auto" latinLnBrk="0" hangingPunct="1">
              <a:lnSpc>
                <a:spcPct val="100000"/>
              </a:lnSpc>
              <a:spcBef>
                <a:spcPct val="0"/>
              </a:spcBef>
              <a:spcAft>
                <a:spcPts val="0"/>
              </a:spcAft>
              <a:buClr>
                <a:schemeClr val="accent1"/>
              </a:buClr>
              <a:buSzPct val="70000"/>
              <a:tabLst/>
              <a:defRPr/>
            </a:pPr>
            <a:r>
              <a:rPr kumimoji="0" lang="en-US" sz="1400" b="0" i="0" u="none" strike="noStrike" kern="1200" cap="none" spc="0" normalizeH="0" baseline="0" noProof="0" dirty="0">
                <a:ln>
                  <a:noFill/>
                </a:ln>
                <a:solidFill>
                  <a:srgbClr val="000000"/>
                </a:solidFill>
                <a:effectLst/>
                <a:uLnTx/>
                <a:uFillTx/>
                <a:latin typeface="+mn-lt"/>
                <a:ea typeface="ＭＳ Ｐゴシック" pitchFamily="-65" charset="-128"/>
                <a:cs typeface="Arial" charset="0"/>
              </a:rPr>
              <a:t>Enhanced root volume and length of SRI compared to normal method</a:t>
            </a:r>
          </a:p>
        </p:txBody>
      </p:sp>
      <p:sp>
        <p:nvSpPr>
          <p:cNvPr id="10" name="Rectangle 9"/>
          <p:cNvSpPr/>
          <p:nvPr/>
        </p:nvSpPr>
        <p:spPr>
          <a:xfrm>
            <a:off x="411480" y="3032760"/>
            <a:ext cx="4602480" cy="1089529"/>
          </a:xfrm>
          <a:prstGeom prst="rect">
            <a:avLst/>
          </a:prstGeom>
        </p:spPr>
        <p:txBody>
          <a:bodyPr wrap="square">
            <a:spAutoFit/>
          </a:bodyPr>
          <a:lstStyle/>
          <a:p>
            <a:pPr indent="-514350" algn="just" eaLnBrk="1" hangingPunct="1">
              <a:lnSpc>
                <a:spcPct val="120000"/>
              </a:lnSpc>
              <a:defRPr/>
            </a:pPr>
            <a:r>
              <a:rPr lang="en-US" dirty="0">
                <a:solidFill>
                  <a:srgbClr val="FF0000"/>
                </a:solidFill>
              </a:rPr>
              <a:t>SRI method consider root play crucial role (different from green revolution in the country).  In addition, SRI uses</a:t>
            </a:r>
          </a:p>
        </p:txBody>
      </p:sp>
      <p:pic>
        <p:nvPicPr>
          <p:cNvPr id="11" name="Picture 2" descr="Mono of PRAN.jpg"/>
          <p:cNvPicPr>
            <a:picLocks noChangeAspect="1"/>
          </p:cNvPicPr>
          <p:nvPr/>
        </p:nvPicPr>
        <p:blipFill>
          <a:blip r:embed="rId2" cstate="print"/>
          <a:srcRect/>
          <a:stretch>
            <a:fillRect/>
          </a:stretch>
        </p:blipFill>
        <p:spPr bwMode="auto">
          <a:xfrm>
            <a:off x="8153400" y="76200"/>
            <a:ext cx="925269" cy="914400"/>
          </a:xfrm>
          <a:prstGeom prst="rect">
            <a:avLst/>
          </a:prstGeom>
          <a:noFill/>
          <a:ln w="9525">
            <a:noFill/>
            <a:miter lim="800000"/>
            <a:headEnd/>
            <a:tailEnd/>
          </a:ln>
        </p:spPr>
      </p:pic>
      <p:pic>
        <p:nvPicPr>
          <p:cNvPr id="12" name="Picture 3" descr="D:\Working Disk BCB\NATIONAL CONSORTIUM\SWI-SRI IARI study\IARI SRI 2013\SRI picture 2013\SRI Healthy long Root 24Aug 13.jpg"/>
          <p:cNvPicPr>
            <a:picLocks noChangeAspect="1" noChangeArrowheads="1"/>
          </p:cNvPicPr>
          <p:nvPr/>
        </p:nvPicPr>
        <p:blipFill>
          <a:blip r:embed="rId3" cstate="print"/>
          <a:srcRect/>
          <a:stretch>
            <a:fillRect/>
          </a:stretch>
        </p:blipFill>
        <p:spPr bwMode="auto">
          <a:xfrm>
            <a:off x="5197231" y="876302"/>
            <a:ext cx="2362200" cy="3124199"/>
          </a:xfrm>
          <a:prstGeom prst="rect">
            <a:avLst/>
          </a:prstGeom>
          <a:noFill/>
        </p:spPr>
      </p:pic>
      <p:pic>
        <p:nvPicPr>
          <p:cNvPr id="14" name="Picture 3" descr="D:\Working Disk BCB\NATIONAL CONSORTIUM\SWI-SRI IARI study\IARI SRI 2013\SRI picture 2013\Root P-1509 COnv Expt-24Aug 2013.jpg"/>
          <p:cNvPicPr>
            <a:picLocks noChangeAspect="1" noChangeArrowheads="1"/>
          </p:cNvPicPr>
          <p:nvPr/>
        </p:nvPicPr>
        <p:blipFill>
          <a:blip r:embed="rId4" cstate="print"/>
          <a:srcRect/>
          <a:stretch>
            <a:fillRect/>
          </a:stretch>
        </p:blipFill>
        <p:spPr bwMode="auto">
          <a:xfrm>
            <a:off x="7559583" y="876301"/>
            <a:ext cx="1554328" cy="3124200"/>
          </a:xfrm>
          <a:prstGeom prst="rect">
            <a:avLst/>
          </a:prstGeom>
          <a:noFill/>
        </p:spPr>
      </p:pic>
      <p:sp>
        <p:nvSpPr>
          <p:cNvPr id="13" name="TextBox 12"/>
          <p:cNvSpPr txBox="1"/>
          <p:nvPr/>
        </p:nvSpPr>
        <p:spPr>
          <a:xfrm>
            <a:off x="5257800" y="2514600"/>
            <a:ext cx="609600" cy="369332"/>
          </a:xfrm>
          <a:prstGeom prst="rect">
            <a:avLst/>
          </a:prstGeom>
          <a:noFill/>
        </p:spPr>
        <p:txBody>
          <a:bodyPr wrap="square" rtlCol="0">
            <a:spAutoFit/>
          </a:bodyPr>
          <a:lstStyle/>
          <a:p>
            <a:r>
              <a:rPr lang="en-US" b="1" dirty="0">
                <a:solidFill>
                  <a:schemeClr val="bg1"/>
                </a:solidFill>
              </a:rPr>
              <a:t>SRI</a:t>
            </a:r>
          </a:p>
        </p:txBody>
      </p:sp>
      <p:sp>
        <p:nvSpPr>
          <p:cNvPr id="15" name="TextBox 14"/>
          <p:cNvSpPr txBox="1"/>
          <p:nvPr/>
        </p:nvSpPr>
        <p:spPr>
          <a:xfrm>
            <a:off x="7604760" y="2756950"/>
            <a:ext cx="838200" cy="307777"/>
          </a:xfrm>
          <a:prstGeom prst="rect">
            <a:avLst/>
          </a:prstGeom>
          <a:noFill/>
        </p:spPr>
        <p:txBody>
          <a:bodyPr wrap="square" rtlCol="0">
            <a:spAutoFit/>
          </a:bodyPr>
          <a:lstStyle/>
          <a:p>
            <a:r>
              <a:rPr lang="en-US" sz="1400" b="1" dirty="0">
                <a:solidFill>
                  <a:schemeClr val="bg1"/>
                </a:solidFill>
              </a:rPr>
              <a:t>Normal</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Title 1"/>
          <p:cNvSpPr>
            <a:spLocks noGrp="1"/>
          </p:cNvSpPr>
          <p:nvPr>
            <p:ph type="title"/>
          </p:nvPr>
        </p:nvSpPr>
        <p:spPr>
          <a:xfrm>
            <a:off x="213360" y="350520"/>
            <a:ext cx="7330440" cy="584775"/>
          </a:xfrm>
          <a:solidFill>
            <a:srgbClr val="FFFF00">
              <a:alpha val="49000"/>
            </a:srgbClr>
          </a:solidFill>
          <a:ln w="25400">
            <a:solidFill>
              <a:schemeClr val="accent3">
                <a:lumMod val="75000"/>
              </a:schemeClr>
            </a:solidFill>
          </a:ln>
        </p:spPr>
        <p:txBody>
          <a:bodyPr wrap="square" rtlCol="0">
            <a:spAutoFit/>
          </a:bodyPr>
          <a:lstStyle/>
          <a:p>
            <a:pPr defTabSz="457200">
              <a:spcBef>
                <a:spcPts val="0"/>
              </a:spcBef>
              <a:defRPr/>
            </a:pPr>
            <a:r>
              <a:rPr lang="en-US" sz="3200" b="1" dirty="0">
                <a:solidFill>
                  <a:srgbClr val="FF0000"/>
                </a:solidFill>
                <a:effectLst/>
                <a:ea typeface="+mn-ea"/>
                <a:cs typeface="+mn-cs"/>
              </a:rPr>
              <a:t>Understanding the basic</a:t>
            </a:r>
            <a:r>
              <a:rPr lang="en-US" sz="3200" b="1" dirty="0">
                <a:solidFill>
                  <a:prstClr val="black"/>
                </a:solidFill>
                <a:effectLst/>
                <a:ea typeface="+mn-ea"/>
                <a:cs typeface="+mn-cs"/>
              </a:rPr>
              <a:t> Principles of SRI</a:t>
            </a:r>
          </a:p>
        </p:txBody>
      </p:sp>
      <p:sp>
        <p:nvSpPr>
          <p:cNvPr id="3" name="Content Placeholder 2"/>
          <p:cNvSpPr>
            <a:spLocks noGrp="1"/>
          </p:cNvSpPr>
          <p:nvPr>
            <p:ph idx="1"/>
          </p:nvPr>
        </p:nvSpPr>
        <p:spPr>
          <a:xfrm>
            <a:off x="259080" y="1523999"/>
            <a:ext cx="8549640" cy="4966741"/>
          </a:xfrm>
          <a:noFill/>
          <a:ln w="31750">
            <a:solidFill>
              <a:schemeClr val="accent1"/>
            </a:solidFill>
          </a:ln>
        </p:spPr>
        <p:txBody>
          <a:bodyPr lIns="54864" tIns="91440" rtlCol="0">
            <a:noAutofit/>
          </a:bodyPr>
          <a:lstStyle/>
          <a:p>
            <a:pPr marL="514350" indent="-514350" eaLnBrk="1" hangingPunct="1">
              <a:lnSpc>
                <a:spcPct val="120000"/>
              </a:lnSpc>
              <a:buFont typeface="+mj-lt"/>
              <a:buAutoNum type="arabicPeriod"/>
              <a:defRPr/>
            </a:pPr>
            <a:r>
              <a:rPr lang="en-US" sz="2400" b="1" dirty="0">
                <a:ea typeface="+mn-ea"/>
                <a:cs typeface="+mn-cs"/>
              </a:rPr>
              <a:t>Young age seedlings/sprouted quality seeds of local seeds</a:t>
            </a:r>
          </a:p>
          <a:p>
            <a:pPr marL="514350" indent="-514350" eaLnBrk="1" hangingPunct="1">
              <a:lnSpc>
                <a:spcPct val="120000"/>
              </a:lnSpc>
              <a:buFont typeface="+mj-lt"/>
              <a:buAutoNum type="arabicPeriod"/>
              <a:defRPr/>
            </a:pPr>
            <a:r>
              <a:rPr lang="en-US" sz="2400" b="1" dirty="0">
                <a:ea typeface="+mn-ea"/>
                <a:cs typeface="+mn-cs"/>
              </a:rPr>
              <a:t>Wider spacing </a:t>
            </a:r>
            <a:r>
              <a:rPr lang="en-US" sz="2000" b="1" dirty="0">
                <a:ea typeface="+mn-ea"/>
                <a:cs typeface="+mn-cs"/>
              </a:rPr>
              <a:t>and Providing space(pit) for roots to grow to maximum potential</a:t>
            </a:r>
            <a:endParaRPr lang="en-US" sz="2400" b="1" dirty="0">
              <a:ea typeface="+mn-ea"/>
              <a:cs typeface="+mn-cs"/>
            </a:endParaRPr>
          </a:p>
          <a:p>
            <a:pPr marL="514350" indent="-514350" eaLnBrk="1" hangingPunct="1">
              <a:lnSpc>
                <a:spcPct val="120000"/>
              </a:lnSpc>
              <a:buFont typeface="+mj-lt"/>
              <a:buAutoNum type="arabicPeriod"/>
              <a:defRPr/>
            </a:pPr>
            <a:r>
              <a:rPr lang="en-US" sz="2400" b="1" dirty="0">
                <a:ea typeface="+mn-ea"/>
                <a:cs typeface="+mn-cs"/>
              </a:rPr>
              <a:t>Single/Few/ seedlings/seeds</a:t>
            </a:r>
          </a:p>
          <a:p>
            <a:pPr marL="514350" indent="-514350" eaLnBrk="1" hangingPunct="1">
              <a:lnSpc>
                <a:spcPct val="120000"/>
              </a:lnSpc>
              <a:buFont typeface="+mj-lt"/>
              <a:buAutoNum type="arabicPeriod"/>
              <a:defRPr/>
            </a:pPr>
            <a:r>
              <a:rPr lang="en-US" sz="2400" b="1" dirty="0">
                <a:ea typeface="+mn-ea"/>
                <a:cs typeface="+mn-cs"/>
              </a:rPr>
              <a:t>Use of Integrated natural nutrient management/natural fertilizers/Mulches/round the year crop </a:t>
            </a:r>
          </a:p>
          <a:p>
            <a:pPr marL="514350" indent="-514350" eaLnBrk="1" hangingPunct="1">
              <a:lnSpc>
                <a:spcPct val="120000"/>
              </a:lnSpc>
              <a:buFont typeface="+mj-lt"/>
              <a:buAutoNum type="arabicPeriod"/>
              <a:defRPr/>
            </a:pPr>
            <a:r>
              <a:rPr lang="en-US" sz="2400" b="1" dirty="0">
                <a:ea typeface="+mn-ea"/>
                <a:cs typeface="+mn-cs"/>
              </a:rPr>
              <a:t>No standing water in field; keep soil moist</a:t>
            </a:r>
          </a:p>
          <a:p>
            <a:pPr marL="514350" indent="-514350" eaLnBrk="1" hangingPunct="1">
              <a:lnSpc>
                <a:spcPct val="120000"/>
              </a:lnSpc>
              <a:buFont typeface="+mj-lt"/>
              <a:buAutoNum type="arabicPeriod"/>
              <a:defRPr/>
            </a:pPr>
            <a:r>
              <a:rPr lang="en-US" sz="2400" b="1" dirty="0">
                <a:ea typeface="+mn-ea"/>
                <a:cs typeface="+mn-cs"/>
              </a:rPr>
              <a:t>Interculture with weeder to aerate soil and improve root health with minimum tillage</a:t>
            </a:r>
          </a:p>
          <a:p>
            <a:pPr marL="514350" indent="-514350" eaLnBrk="1" hangingPunct="1">
              <a:lnSpc>
                <a:spcPct val="120000"/>
              </a:lnSpc>
              <a:buFont typeface="+mj-lt"/>
              <a:buAutoNum type="arabicPeriod"/>
              <a:defRPr/>
            </a:pPr>
            <a:r>
              <a:rPr lang="en-US" sz="2400" b="1" dirty="0">
                <a:ea typeface="+mn-ea"/>
                <a:cs typeface="+mn-cs"/>
              </a:rPr>
              <a:t>Multiple and multilayer crops</a:t>
            </a:r>
          </a:p>
          <a:p>
            <a:pPr marL="0" indent="0" eaLnBrk="1" hangingPunct="1">
              <a:lnSpc>
                <a:spcPct val="120000"/>
              </a:lnSpc>
              <a:buNone/>
              <a:defRPr/>
            </a:pPr>
            <a:endParaRPr lang="en-US" sz="2400" b="1" dirty="0">
              <a:ea typeface="+mn-ea"/>
              <a:cs typeface="+mn-cs"/>
            </a:endParaRPr>
          </a:p>
          <a:p>
            <a:pPr marL="514350" indent="-514350" eaLnBrk="1" hangingPunct="1">
              <a:lnSpc>
                <a:spcPct val="120000"/>
              </a:lnSpc>
              <a:buFont typeface="+mj-lt"/>
              <a:buAutoNum type="arabicPeriod"/>
              <a:defRPr/>
            </a:pPr>
            <a:endParaRPr lang="en-US" sz="2400" b="1" dirty="0">
              <a:ea typeface="+mn-ea"/>
              <a:cs typeface="+mn-cs"/>
            </a:endParaRPr>
          </a:p>
          <a:p>
            <a:pPr marL="514350" indent="-514350" eaLnBrk="1" hangingPunct="1">
              <a:lnSpc>
                <a:spcPct val="120000"/>
              </a:lnSpc>
              <a:buFont typeface="+mj-lt"/>
              <a:buAutoNum type="arabicPeriod"/>
              <a:defRPr/>
            </a:pPr>
            <a:endParaRPr lang="en-US" sz="2400" b="1" dirty="0">
              <a:ea typeface="+mn-ea"/>
              <a:cs typeface="+mn-cs"/>
            </a:endParaRPr>
          </a:p>
        </p:txBody>
      </p:sp>
      <p:pic>
        <p:nvPicPr>
          <p:cNvPr id="21510" name="Picture 2" descr="Mono of PRAN.jpg"/>
          <p:cNvPicPr>
            <a:picLocks noChangeAspect="1"/>
          </p:cNvPicPr>
          <p:nvPr/>
        </p:nvPicPr>
        <p:blipFill>
          <a:blip r:embed="rId2" cstate="print"/>
          <a:srcRect/>
          <a:stretch>
            <a:fillRect/>
          </a:stretch>
        </p:blipFill>
        <p:spPr bwMode="auto">
          <a:xfrm>
            <a:off x="8062913" y="0"/>
            <a:ext cx="1081087" cy="1068388"/>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7160"/>
            <a:ext cx="8686800" cy="929640"/>
          </a:xfrm>
        </p:spPr>
        <p:txBody>
          <a:bodyPr>
            <a:normAutofit fontScale="90000"/>
          </a:bodyPr>
          <a:lstStyle/>
          <a:p>
            <a:pPr algn="ctr"/>
            <a:r>
              <a:rPr lang="en-US" b="1" dirty="0">
                <a:solidFill>
                  <a:srgbClr val="C00000"/>
                </a:solidFill>
              </a:rPr>
              <a:t>Quantitative IMPACT:</a:t>
            </a:r>
            <a:br>
              <a:rPr lang="en-US" sz="2000" dirty="0"/>
            </a:br>
            <a:r>
              <a:rPr lang="en-US" sz="2800" b="1" dirty="0"/>
              <a:t>Pre and Post project in pilot villages..1</a:t>
            </a:r>
            <a:endParaRPr lang="en-US"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237477024"/>
              </p:ext>
            </p:extLst>
          </p:nvPr>
        </p:nvGraphicFramePr>
        <p:xfrm>
          <a:off x="259080" y="1158240"/>
          <a:ext cx="8686800" cy="5620386"/>
        </p:xfrm>
        <a:graphic>
          <a:graphicData uri="http://schemas.openxmlformats.org/drawingml/2006/table">
            <a:tbl>
              <a:tblPr firstRow="1" bandRow="1">
                <a:tableStyleId>{5C22544A-7EE6-4342-B048-85BDC9FD1C3A}</a:tableStyleId>
              </a:tblPr>
              <a:tblGrid>
                <a:gridCol w="685800">
                  <a:extLst>
                    <a:ext uri="{9D8B030D-6E8A-4147-A177-3AD203B41FA5}">
                      <a16:colId xmlns:a16="http://schemas.microsoft.com/office/drawing/2014/main" val="20000"/>
                    </a:ext>
                  </a:extLst>
                </a:gridCol>
                <a:gridCol w="3627120">
                  <a:extLst>
                    <a:ext uri="{9D8B030D-6E8A-4147-A177-3AD203B41FA5}">
                      <a16:colId xmlns:a16="http://schemas.microsoft.com/office/drawing/2014/main" val="20001"/>
                    </a:ext>
                  </a:extLst>
                </a:gridCol>
                <a:gridCol w="4373880">
                  <a:extLst>
                    <a:ext uri="{9D8B030D-6E8A-4147-A177-3AD203B41FA5}">
                      <a16:colId xmlns:a16="http://schemas.microsoft.com/office/drawing/2014/main" val="20002"/>
                    </a:ext>
                  </a:extLst>
                </a:gridCol>
              </a:tblGrid>
              <a:tr h="579436">
                <a:tc>
                  <a:txBody>
                    <a:bodyPr/>
                    <a:lstStyle/>
                    <a:p>
                      <a:r>
                        <a:rPr lang="en-US" dirty="0" err="1">
                          <a:solidFill>
                            <a:schemeClr val="bg1"/>
                          </a:solidFill>
                        </a:rPr>
                        <a:t>S.No</a:t>
                      </a:r>
                      <a:endParaRPr lang="en-US" dirty="0">
                        <a:solidFill>
                          <a:schemeClr val="bg1"/>
                        </a:solidFill>
                      </a:endParaRPr>
                    </a:p>
                  </a:txBody>
                  <a:tcPr/>
                </a:tc>
                <a:tc>
                  <a:txBody>
                    <a:bodyPr/>
                    <a:lstStyle/>
                    <a:p>
                      <a:r>
                        <a:rPr lang="en-US" dirty="0">
                          <a:solidFill>
                            <a:schemeClr val="bg1"/>
                          </a:solidFill>
                        </a:rPr>
                        <a:t>Pre  deployment of SRI Natural Farming</a:t>
                      </a:r>
                    </a:p>
                  </a:txBody>
                  <a:tcPr/>
                </a:tc>
                <a:tc>
                  <a:txBody>
                    <a:bodyPr/>
                    <a:lstStyle/>
                    <a:p>
                      <a:r>
                        <a:rPr lang="en-US" dirty="0">
                          <a:solidFill>
                            <a:schemeClr val="bg1"/>
                          </a:solidFill>
                        </a:rPr>
                        <a:t>Post deployment of SRI Natural Farming</a:t>
                      </a:r>
                    </a:p>
                  </a:txBody>
                  <a:tcPr/>
                </a:tc>
                <a:extLst>
                  <a:ext uri="{0D108BD9-81ED-4DB2-BD59-A6C34878D82A}">
                    <a16:rowId xmlns:a16="http://schemas.microsoft.com/office/drawing/2014/main" val="10000"/>
                  </a:ext>
                </a:extLst>
              </a:tr>
              <a:tr h="685800">
                <a:tc>
                  <a:txBody>
                    <a:bodyPr/>
                    <a:lstStyle/>
                    <a:p>
                      <a:r>
                        <a:rPr lang="en-US" sz="1800" dirty="0">
                          <a:solidFill>
                            <a:schemeClr val="tx1"/>
                          </a:solidFill>
                        </a:rPr>
                        <a:t>1</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800" dirty="0">
                          <a:latin typeface="Calibri"/>
                          <a:ea typeface="Times New Roman"/>
                          <a:cs typeface="Times New Roman"/>
                        </a:rPr>
                        <a:t>Most of the families, food production in their own farm was sufficient for only for 3-6 months</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r>
                        <a:rPr kumimoji="0" lang="en-US" sz="1800" kern="1200" dirty="0">
                          <a:solidFill>
                            <a:schemeClr val="dk1"/>
                          </a:solidFill>
                          <a:latin typeface="+mn-lt"/>
                          <a:ea typeface="+mn-ea"/>
                          <a:cs typeface="+mn-cs"/>
                        </a:rPr>
                        <a:t>Most of the families getting food grain security round the year</a:t>
                      </a:r>
                      <a:endParaRPr lang="en-US" sz="1800" dirty="0">
                        <a:solidFill>
                          <a:schemeClr val="tx1"/>
                        </a:solidFill>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807720">
                <a:tc>
                  <a:txBody>
                    <a:bodyPr/>
                    <a:lstStyle/>
                    <a:p>
                      <a:pPr algn="l"/>
                      <a:r>
                        <a:rPr lang="en-US" sz="1800" dirty="0">
                          <a:latin typeface="Calibri"/>
                          <a:ea typeface="Times New Roman"/>
                          <a:cs typeface="Times New Roman"/>
                        </a:rPr>
                        <a:t>2</a:t>
                      </a:r>
                    </a:p>
                  </a:txBody>
                  <a:tcPr marL="68580" marR="68580"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800" dirty="0">
                          <a:latin typeface="Calibri"/>
                          <a:ea typeface="Times New Roman"/>
                          <a:cs typeface="Times New Roman"/>
                        </a:rPr>
                        <a:t>Earlier dependent on </a:t>
                      </a:r>
                      <a:r>
                        <a:rPr lang="en-US" sz="1800" dirty="0" err="1">
                          <a:latin typeface="Calibri"/>
                          <a:ea typeface="Times New Roman"/>
                          <a:cs typeface="Times New Roman"/>
                        </a:rPr>
                        <a:t>mahajans</a:t>
                      </a:r>
                      <a:r>
                        <a:rPr lang="en-US" sz="1800" dirty="0">
                          <a:latin typeface="Calibri"/>
                          <a:ea typeface="Times New Roman"/>
                          <a:cs typeface="Times New Roman"/>
                        </a:rPr>
                        <a:t> for credit in hours of need.</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800" dirty="0">
                          <a:latin typeface="Calibri"/>
                          <a:ea typeface="Times New Roman"/>
                          <a:cs typeface="Times New Roman"/>
                        </a:rPr>
                        <a:t>Those who are practicing SRI method of crop cultivation in cereals, vegetables are getting cash income apart from food grain security</a:t>
                      </a: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591186">
                <a:tc>
                  <a:txBody>
                    <a:bodyPr/>
                    <a:lstStyle/>
                    <a:p>
                      <a:pPr algn="l"/>
                      <a:r>
                        <a:rPr lang="en-US" sz="1800" dirty="0">
                          <a:latin typeface="Calibri"/>
                          <a:ea typeface="Times New Roman"/>
                          <a:cs typeface="Times New Roman"/>
                        </a:rPr>
                        <a:t>3</a:t>
                      </a:r>
                    </a:p>
                  </a:txBody>
                  <a:tcPr marL="68580" marR="68580"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800" dirty="0">
                          <a:latin typeface="Calibri"/>
                          <a:ea typeface="Times New Roman"/>
                          <a:cs typeface="Times New Roman"/>
                        </a:rPr>
                        <a:t>The indiscriminate use of pesticides and chemical fertilizers.</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800" dirty="0">
                          <a:latin typeface="Calibri"/>
                          <a:ea typeface="Times New Roman"/>
                          <a:cs typeface="Times New Roman"/>
                        </a:rPr>
                        <a:t>Reduced the use of chemical fertilizers and pesticides substituted by organic/natural.</a:t>
                      </a: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591186">
                <a:tc>
                  <a:txBody>
                    <a:bodyPr/>
                    <a:lstStyle/>
                    <a:p>
                      <a:pPr algn="l"/>
                      <a:r>
                        <a:rPr lang="en-US" sz="1800" dirty="0">
                          <a:latin typeface="Calibri"/>
                          <a:ea typeface="Times New Roman"/>
                          <a:cs typeface="Times New Roman"/>
                        </a:rPr>
                        <a:t>4</a:t>
                      </a:r>
                    </a:p>
                  </a:txBody>
                  <a:tcPr marL="64971" marR="64971"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800" b="1" dirty="0">
                          <a:latin typeface="Calibri"/>
                          <a:ea typeface="Times New Roman"/>
                          <a:cs typeface="Times New Roman"/>
                        </a:rPr>
                        <a:t>PEOPLE</a:t>
                      </a:r>
                      <a:r>
                        <a:rPr lang="en-US" sz="1800" dirty="0">
                          <a:latin typeface="Calibri"/>
                          <a:ea typeface="Times New Roman"/>
                          <a:cs typeface="Times New Roman"/>
                        </a:rPr>
                        <a:t>: Usually poor farmers particularly </a:t>
                      </a:r>
                      <a:r>
                        <a:rPr lang="en-US" sz="1800" b="1" u="sng" dirty="0">
                          <a:latin typeface="Calibri"/>
                          <a:ea typeface="Times New Roman"/>
                          <a:cs typeface="Times New Roman"/>
                        </a:rPr>
                        <a:t>MAHA-DALIT </a:t>
                      </a:r>
                      <a:r>
                        <a:rPr lang="en-US" sz="1800" dirty="0">
                          <a:latin typeface="Calibri"/>
                          <a:ea typeface="Times New Roman"/>
                          <a:cs typeface="Times New Roman"/>
                        </a:rPr>
                        <a:t>were forced to migrate in search of food</a:t>
                      </a:r>
                    </a:p>
                  </a:txBody>
                  <a:tcPr marL="64971" marR="6497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800" dirty="0">
                          <a:latin typeface="Calibri"/>
                          <a:ea typeface="Times New Roman"/>
                          <a:cs typeface="Times New Roman"/>
                        </a:rPr>
                        <a:t>Substantially Reduced forced migration in remote villages.</a:t>
                      </a:r>
                    </a:p>
                  </a:txBody>
                  <a:tcPr marL="64971" marR="64971"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591186">
                <a:tc>
                  <a:txBody>
                    <a:bodyPr/>
                    <a:lstStyle/>
                    <a:p>
                      <a:pPr algn="l"/>
                      <a:r>
                        <a:rPr lang="en-US" sz="1800" dirty="0">
                          <a:latin typeface="Calibri"/>
                          <a:ea typeface="Times New Roman"/>
                          <a:cs typeface="Times New Roman"/>
                        </a:rPr>
                        <a:t>5</a:t>
                      </a:r>
                    </a:p>
                  </a:txBody>
                  <a:tcPr marL="64971" marR="64971"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800" b="1" dirty="0">
                          <a:latin typeface="Calibri"/>
                          <a:ea typeface="Times New Roman"/>
                          <a:cs typeface="Times New Roman"/>
                        </a:rPr>
                        <a:t>SEED: </a:t>
                      </a:r>
                      <a:r>
                        <a:rPr lang="en-US" sz="1800" dirty="0">
                          <a:latin typeface="Calibri"/>
                          <a:ea typeface="Times New Roman"/>
                          <a:cs typeface="Times New Roman"/>
                        </a:rPr>
                        <a:t>Farmers used 40kg of Paddy seeds per acre, 54-81Kg of wheat seeds per acre and 7-8 kg of oilseeds per acre</a:t>
                      </a:r>
                    </a:p>
                  </a:txBody>
                  <a:tcPr marL="64971" marR="6497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800" dirty="0">
                          <a:latin typeface="Calibri"/>
                          <a:ea typeface="Times New Roman"/>
                          <a:cs typeface="Times New Roman"/>
                        </a:rPr>
                        <a:t>Now they are using 2kg of Paddy seeds per acre, 16-40 kg of wheat seeds per acre and 250gm-1 kg of oilseeds per acre.</a:t>
                      </a:r>
                    </a:p>
                  </a:txBody>
                  <a:tcPr marL="64971" marR="64971"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591186">
                <a:tc>
                  <a:txBody>
                    <a:bodyPr/>
                    <a:lstStyle/>
                    <a:p>
                      <a:pPr algn="l"/>
                      <a:r>
                        <a:rPr lang="en-US" sz="1800" dirty="0">
                          <a:latin typeface="Calibri"/>
                          <a:ea typeface="Times New Roman"/>
                          <a:cs typeface="Times New Roman"/>
                        </a:rPr>
                        <a:t>6</a:t>
                      </a:r>
                    </a:p>
                  </a:txBody>
                  <a:tcPr marL="64971" marR="64971"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algn="l"/>
                      <a:r>
                        <a:rPr lang="en-US" sz="1800" b="1" dirty="0">
                          <a:latin typeface="Calibri"/>
                          <a:ea typeface="Times New Roman"/>
                          <a:cs typeface="Times New Roman"/>
                        </a:rPr>
                        <a:t>FOOD</a:t>
                      </a:r>
                      <a:r>
                        <a:rPr lang="en-US" sz="1800" dirty="0">
                          <a:latin typeface="Calibri"/>
                          <a:ea typeface="Times New Roman"/>
                          <a:cs typeface="Times New Roman"/>
                        </a:rPr>
                        <a:t>: The </a:t>
                      </a:r>
                      <a:r>
                        <a:rPr lang="en-US" sz="1800" dirty="0" err="1">
                          <a:latin typeface="Calibri"/>
                          <a:ea typeface="Times New Roman"/>
                          <a:cs typeface="Times New Roman"/>
                        </a:rPr>
                        <a:t>Mahadalit</a:t>
                      </a:r>
                      <a:r>
                        <a:rPr lang="en-US" sz="1800" dirty="0">
                          <a:latin typeface="Calibri"/>
                          <a:ea typeface="Times New Roman"/>
                          <a:cs typeface="Times New Roman"/>
                        </a:rPr>
                        <a:t> commonly took only  alternate  meals to survive and often skip the meals.</a:t>
                      </a:r>
                    </a:p>
                  </a:txBody>
                  <a:tcPr marL="64971" marR="6497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algn="l"/>
                      <a:r>
                        <a:rPr lang="en-US" sz="1800" dirty="0">
                          <a:latin typeface="Calibri"/>
                          <a:ea typeface="Times New Roman"/>
                          <a:cs typeface="Times New Roman"/>
                        </a:rPr>
                        <a:t>SRI increased production and provide balanced and sufficient diet daily.</a:t>
                      </a:r>
                    </a:p>
                  </a:txBody>
                  <a:tcPr marL="64971" marR="64971"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
            <a:ext cx="8686800" cy="335280"/>
          </a:xfrm>
        </p:spPr>
        <p:txBody>
          <a:bodyPr>
            <a:normAutofit fontScale="90000"/>
          </a:bodyPr>
          <a:lstStyle/>
          <a:p>
            <a:r>
              <a:rPr lang="en-US" dirty="0"/>
              <a:t>Pre and Post project in pilot villages……2</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721127144"/>
              </p:ext>
            </p:extLst>
          </p:nvPr>
        </p:nvGraphicFramePr>
        <p:xfrm>
          <a:off x="167640" y="1051560"/>
          <a:ext cx="8884920" cy="5358447"/>
        </p:xfrm>
        <a:graphic>
          <a:graphicData uri="http://schemas.openxmlformats.org/drawingml/2006/table">
            <a:tbl>
              <a:tblPr firstRow="1" bandRow="1">
                <a:tableStyleId>{5C22544A-7EE6-4342-B048-85BDC9FD1C3A}</a:tableStyleId>
              </a:tblPr>
              <a:tblGrid>
                <a:gridCol w="1247006">
                  <a:extLst>
                    <a:ext uri="{9D8B030D-6E8A-4147-A177-3AD203B41FA5}">
                      <a16:colId xmlns:a16="http://schemas.microsoft.com/office/drawing/2014/main" val="20000"/>
                    </a:ext>
                  </a:extLst>
                </a:gridCol>
                <a:gridCol w="3741019">
                  <a:extLst>
                    <a:ext uri="{9D8B030D-6E8A-4147-A177-3AD203B41FA5}">
                      <a16:colId xmlns:a16="http://schemas.microsoft.com/office/drawing/2014/main" val="20001"/>
                    </a:ext>
                  </a:extLst>
                </a:gridCol>
                <a:gridCol w="3896895">
                  <a:extLst>
                    <a:ext uri="{9D8B030D-6E8A-4147-A177-3AD203B41FA5}">
                      <a16:colId xmlns:a16="http://schemas.microsoft.com/office/drawing/2014/main" val="20002"/>
                    </a:ext>
                  </a:extLst>
                </a:gridCol>
              </a:tblGrid>
              <a:tr h="969327">
                <a:tc>
                  <a:txBody>
                    <a:bodyPr/>
                    <a:lstStyle/>
                    <a:p>
                      <a:r>
                        <a:rPr lang="en-US" dirty="0" err="1">
                          <a:solidFill>
                            <a:schemeClr val="bg1"/>
                          </a:solidFill>
                        </a:rPr>
                        <a:t>S.No</a:t>
                      </a:r>
                      <a:endParaRPr lang="en-US" dirty="0">
                        <a:solidFill>
                          <a:schemeClr val="bg1"/>
                        </a:solidFill>
                      </a:endParaRPr>
                    </a:p>
                  </a:txBody>
                  <a:tcPr marL="86627" marR="86627"/>
                </a:tc>
                <a:tc>
                  <a:txBody>
                    <a:bodyPr/>
                    <a:lstStyle/>
                    <a:p>
                      <a:r>
                        <a:rPr lang="en-US" dirty="0">
                          <a:solidFill>
                            <a:schemeClr val="bg1"/>
                          </a:solidFill>
                        </a:rPr>
                        <a:t>Pre  deployment of SRI method of crop cultivation</a:t>
                      </a:r>
                    </a:p>
                  </a:txBody>
                  <a:tcPr marL="86627" marR="86627"/>
                </a:tc>
                <a:tc>
                  <a:txBody>
                    <a:bodyPr/>
                    <a:lstStyle/>
                    <a:p>
                      <a:r>
                        <a:rPr lang="en-US" dirty="0">
                          <a:solidFill>
                            <a:schemeClr val="bg1"/>
                          </a:solidFill>
                        </a:rPr>
                        <a:t>Post deployment of SRI method of crop cultivation</a:t>
                      </a:r>
                    </a:p>
                  </a:txBody>
                  <a:tcPr marL="86627" marR="86627"/>
                </a:tc>
                <a:extLst>
                  <a:ext uri="{0D108BD9-81ED-4DB2-BD59-A6C34878D82A}">
                    <a16:rowId xmlns:a16="http://schemas.microsoft.com/office/drawing/2014/main" val="10000"/>
                  </a:ext>
                </a:extLst>
              </a:tr>
              <a:tr h="783273">
                <a:tc>
                  <a:txBody>
                    <a:bodyPr/>
                    <a:lstStyle/>
                    <a:p>
                      <a:pPr algn="l"/>
                      <a:r>
                        <a:rPr lang="en-US" sz="1800" dirty="0">
                          <a:latin typeface="Calibri"/>
                          <a:ea typeface="Times New Roman"/>
                          <a:cs typeface="Times New Roman"/>
                        </a:rPr>
                        <a:t>7</a:t>
                      </a:r>
                    </a:p>
                  </a:txBody>
                  <a:tcPr marL="64971" marR="64971" marT="0" marB="0">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800" b="1" dirty="0">
                          <a:latin typeface="Calibri"/>
                          <a:ea typeface="Times New Roman"/>
                          <a:cs typeface="Times New Roman"/>
                        </a:rPr>
                        <a:t>DEPEDENCE:</a:t>
                      </a:r>
                      <a:r>
                        <a:rPr lang="en-US" sz="1800" baseline="0" dirty="0">
                          <a:latin typeface="Calibri"/>
                          <a:ea typeface="Times New Roman"/>
                          <a:cs typeface="Times New Roman"/>
                        </a:rPr>
                        <a:t> </a:t>
                      </a:r>
                      <a:r>
                        <a:rPr lang="en-US" sz="1800" dirty="0">
                          <a:latin typeface="Calibri"/>
                          <a:ea typeface="Times New Roman"/>
                          <a:cs typeface="Times New Roman"/>
                        </a:rPr>
                        <a:t>Farmers were highly dependant on markets for fertilizers and pesticides</a:t>
                      </a:r>
                    </a:p>
                  </a:txBody>
                  <a:tcPr marL="64971" marR="6497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800" dirty="0">
                          <a:latin typeface="Calibri"/>
                          <a:ea typeface="Times New Roman"/>
                          <a:cs typeface="Times New Roman"/>
                        </a:rPr>
                        <a:t>In most</a:t>
                      </a:r>
                      <a:r>
                        <a:rPr lang="en-US" sz="1800" baseline="0" dirty="0">
                          <a:latin typeface="Calibri"/>
                          <a:ea typeface="Times New Roman"/>
                          <a:cs typeface="Times New Roman"/>
                        </a:rPr>
                        <a:t> of the</a:t>
                      </a:r>
                      <a:r>
                        <a:rPr lang="en-US" sz="1800" dirty="0">
                          <a:latin typeface="Calibri"/>
                          <a:ea typeface="Times New Roman"/>
                          <a:cs typeface="Times New Roman"/>
                        </a:rPr>
                        <a:t> villages farmers are themselves preparing vermicompost, local natural fertilizers and pesticides.</a:t>
                      </a:r>
                    </a:p>
                  </a:txBody>
                  <a:tcPr marL="64971" marR="64971" marT="0" marB="0">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17513">
                <a:tc>
                  <a:txBody>
                    <a:bodyPr/>
                    <a:lstStyle/>
                    <a:p>
                      <a:pPr algn="l"/>
                      <a:r>
                        <a:rPr lang="en-US" sz="1800" dirty="0">
                          <a:latin typeface="Calibri"/>
                          <a:ea typeface="Times New Roman"/>
                          <a:cs typeface="Times New Roman"/>
                        </a:rPr>
                        <a:t>8</a:t>
                      </a:r>
                    </a:p>
                  </a:txBody>
                  <a:tcPr marL="68580" marR="68580"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800" b="1" dirty="0">
                          <a:latin typeface="Calibri"/>
                          <a:ea typeface="Times New Roman"/>
                          <a:cs typeface="Times New Roman"/>
                        </a:rPr>
                        <a:t>GENDER IMPACT: </a:t>
                      </a:r>
                      <a:r>
                        <a:rPr lang="en-US" sz="1800" dirty="0">
                          <a:latin typeface="Calibri"/>
                          <a:ea typeface="Times New Roman"/>
                          <a:cs typeface="Times New Roman"/>
                        </a:rPr>
                        <a:t>The women in villages were reluctant in speaking to outsiders</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800" dirty="0">
                          <a:latin typeface="Calibri"/>
                          <a:ea typeface="Times New Roman"/>
                          <a:cs typeface="Times New Roman"/>
                        </a:rPr>
                        <a:t>Women now come out in the fore front to demonstrate their inert confidence and capability. </a:t>
                      </a: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35280">
                <a:tc>
                  <a:txBody>
                    <a:bodyPr/>
                    <a:lstStyle/>
                    <a:p>
                      <a:pPr algn="l"/>
                      <a:r>
                        <a:rPr lang="en-US" sz="1800" dirty="0">
                          <a:latin typeface="Calibri"/>
                          <a:ea typeface="Times New Roman"/>
                          <a:cs typeface="Times New Roman"/>
                        </a:rPr>
                        <a:t>90</a:t>
                      </a:r>
                    </a:p>
                  </a:txBody>
                  <a:tcPr marL="68580" marR="68580"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800" b="1" dirty="0">
                          <a:latin typeface="Calibri"/>
                          <a:ea typeface="Times New Roman"/>
                          <a:cs typeface="Times New Roman"/>
                        </a:rPr>
                        <a:t>QUALITY GRAIN: </a:t>
                      </a:r>
                      <a:r>
                        <a:rPr lang="en-US" sz="1800" b="0" dirty="0">
                          <a:latin typeface="Calibri"/>
                          <a:ea typeface="Times New Roman"/>
                          <a:cs typeface="Times New Roman"/>
                        </a:rPr>
                        <a:t>Often</a:t>
                      </a:r>
                      <a:r>
                        <a:rPr lang="en-US" sz="1800" b="1" dirty="0">
                          <a:latin typeface="Calibri"/>
                          <a:ea typeface="Times New Roman"/>
                          <a:cs typeface="Times New Roman"/>
                        </a:rPr>
                        <a:t> </a:t>
                      </a:r>
                      <a:r>
                        <a:rPr lang="en-US" sz="1800" dirty="0">
                          <a:latin typeface="Calibri"/>
                          <a:ea typeface="Times New Roman"/>
                          <a:cs typeface="Times New Roman"/>
                        </a:rPr>
                        <a:t>satisfied with poor quality grains  and vegetables to eat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800" dirty="0">
                          <a:latin typeface="Calibri"/>
                          <a:ea typeface="Times New Roman"/>
                          <a:cs typeface="Times New Roman"/>
                        </a:rPr>
                        <a:t>The farmers and families  are getting quality grains and vegetables to eat</a:t>
                      </a: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35280">
                <a:tc>
                  <a:txBody>
                    <a:bodyPr/>
                    <a:lstStyle/>
                    <a:p>
                      <a:pPr algn="l"/>
                      <a:r>
                        <a:rPr lang="en-US" sz="1800" dirty="0">
                          <a:latin typeface="Calibri"/>
                          <a:ea typeface="Times New Roman"/>
                          <a:cs typeface="Times New Roman"/>
                        </a:rPr>
                        <a:t>10</a:t>
                      </a:r>
                    </a:p>
                  </a:txBody>
                  <a:tcPr marL="68580" marR="68580"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800" b="1" dirty="0">
                          <a:latin typeface="Calibri"/>
                          <a:ea typeface="Times New Roman"/>
                          <a:cs typeface="Times New Roman"/>
                        </a:rPr>
                        <a:t>MAINSTREAMING SRI</a:t>
                      </a:r>
                      <a:r>
                        <a:rPr lang="en-US" sz="1800" dirty="0">
                          <a:latin typeface="Calibri"/>
                          <a:ea typeface="Times New Roman"/>
                          <a:cs typeface="Times New Roman"/>
                        </a:rPr>
                        <a:t>: Scientific institutions were hesitant to accept SRI</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800" dirty="0">
                          <a:latin typeface="Calibri"/>
                          <a:ea typeface="Times New Roman"/>
                          <a:cs typeface="Times New Roman"/>
                        </a:rPr>
                        <a:t>ICAR institutions and Agricultural scientists have started appreciating SRI/</a:t>
                      </a:r>
                      <a:r>
                        <a:rPr lang="en-US" sz="1800" dirty="0" err="1">
                          <a:latin typeface="Calibri"/>
                          <a:ea typeface="Times New Roman"/>
                          <a:cs typeface="Times New Roman"/>
                        </a:rPr>
                        <a:t>GoB</a:t>
                      </a:r>
                      <a:r>
                        <a:rPr lang="en-US" sz="1800" dirty="0">
                          <a:latin typeface="Calibri"/>
                          <a:ea typeface="Times New Roman"/>
                          <a:cs typeface="Times New Roman"/>
                        </a:rPr>
                        <a:t> put 1234 </a:t>
                      </a:r>
                      <a:r>
                        <a:rPr lang="en-US" sz="1800" dirty="0" err="1">
                          <a:latin typeface="Calibri"/>
                          <a:ea typeface="Times New Roman"/>
                          <a:cs typeface="Times New Roman"/>
                        </a:rPr>
                        <a:t>cr</a:t>
                      </a:r>
                      <a:r>
                        <a:rPr lang="en-US" sz="1800" dirty="0">
                          <a:latin typeface="Calibri"/>
                          <a:ea typeface="Times New Roman"/>
                          <a:cs typeface="Times New Roman"/>
                        </a:rPr>
                        <a:t> for promotion</a:t>
                      </a: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35280">
                <a:tc>
                  <a:txBody>
                    <a:bodyPr/>
                    <a:lstStyle/>
                    <a:p>
                      <a:pPr algn="l"/>
                      <a:r>
                        <a:rPr lang="en-US" sz="1800" dirty="0">
                          <a:latin typeface="Calibri"/>
                          <a:ea typeface="Times New Roman"/>
                          <a:cs typeface="Times New Roman"/>
                        </a:rPr>
                        <a:t>11</a:t>
                      </a:r>
                    </a:p>
                  </a:txBody>
                  <a:tcPr marL="68580" marR="68580"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800" b="1" dirty="0">
                          <a:latin typeface="Calibri"/>
                          <a:ea typeface="Times New Roman"/>
                          <a:cs typeface="Times New Roman"/>
                        </a:rPr>
                        <a:t>IMPACT ON STAE PRODUCTION: </a:t>
                      </a:r>
                      <a:r>
                        <a:rPr lang="en-US" sz="1800" b="0" dirty="0">
                          <a:latin typeface="Calibri"/>
                          <a:ea typeface="Times New Roman"/>
                          <a:cs typeface="Times New Roman"/>
                        </a:rPr>
                        <a:t>P</a:t>
                      </a:r>
                      <a:r>
                        <a:rPr lang="en-US" sz="1800" dirty="0">
                          <a:latin typeface="Calibri"/>
                          <a:ea typeface="Times New Roman"/>
                          <a:cs typeface="Times New Roman"/>
                        </a:rPr>
                        <a:t>roduction of rice was less than 4 million tones in a year</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800" dirty="0">
                          <a:latin typeface="Calibri"/>
                          <a:ea typeface="Times New Roman"/>
                          <a:cs typeface="Times New Roman"/>
                        </a:rPr>
                        <a:t>Today, Bihar proudly produce more than 8 </a:t>
                      </a:r>
                      <a:r>
                        <a:rPr lang="en-US" sz="1800" dirty="0" err="1">
                          <a:latin typeface="Calibri"/>
                          <a:ea typeface="Times New Roman"/>
                          <a:cs typeface="Times New Roman"/>
                        </a:rPr>
                        <a:t>mt</a:t>
                      </a:r>
                      <a:r>
                        <a:rPr lang="en-US" sz="1800" dirty="0">
                          <a:latin typeface="Calibri"/>
                          <a:ea typeface="Times New Roman"/>
                          <a:cs typeface="Times New Roman"/>
                        </a:rPr>
                        <a:t> of Paddy, which won </a:t>
                      </a:r>
                      <a:r>
                        <a:rPr lang="en-US" sz="1800" dirty="0" err="1">
                          <a:latin typeface="Calibri"/>
                          <a:ea typeface="Times New Roman"/>
                          <a:cs typeface="Times New Roman"/>
                        </a:rPr>
                        <a:t>Krishi</a:t>
                      </a:r>
                      <a:r>
                        <a:rPr lang="en-US" sz="1800" dirty="0">
                          <a:latin typeface="Calibri"/>
                          <a:ea typeface="Times New Roman"/>
                          <a:cs typeface="Times New Roman"/>
                        </a:rPr>
                        <a:t> Karman award from President of India deploying new method</a:t>
                      </a: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410200"/>
            <a:ext cx="8610600" cy="1264920"/>
          </a:xfrm>
        </p:spPr>
        <p:txBody>
          <a:bodyPr/>
          <a:lstStyle/>
          <a:p>
            <a:r>
              <a:rPr lang="en-IN" sz="3200" b="1" dirty="0"/>
              <a:t>SRI-Paddy and SRI-rapeseed/Mustard</a:t>
            </a:r>
          </a:p>
        </p:txBody>
      </p:sp>
      <p:sp>
        <p:nvSpPr>
          <p:cNvPr id="3" name="Text Placeholder 2"/>
          <p:cNvSpPr>
            <a:spLocks noGrp="1"/>
          </p:cNvSpPr>
          <p:nvPr>
            <p:ph type="body" idx="1"/>
          </p:nvPr>
        </p:nvSpPr>
        <p:spPr/>
        <p:txBody>
          <a:bodyPr/>
          <a:lstStyle/>
          <a:p>
            <a:r>
              <a:rPr lang="en-IN" dirty="0"/>
              <a:t>A farmer in her SRI-PADDY</a:t>
            </a:r>
          </a:p>
        </p:txBody>
      </p:sp>
      <p:sp>
        <p:nvSpPr>
          <p:cNvPr id="4" name="Text Placeholder 3"/>
          <p:cNvSpPr>
            <a:spLocks noGrp="1"/>
          </p:cNvSpPr>
          <p:nvPr>
            <p:ph type="body" sz="half" idx="3"/>
          </p:nvPr>
        </p:nvSpPr>
        <p:spPr/>
        <p:txBody>
          <a:bodyPr/>
          <a:lstStyle/>
          <a:p>
            <a:r>
              <a:rPr lang="en-IN" dirty="0"/>
              <a:t>SRI-Rapeseed in GAYA</a:t>
            </a:r>
          </a:p>
        </p:txBody>
      </p:sp>
      <p:pic>
        <p:nvPicPr>
          <p:cNvPr id="1026" name="Picture 2" descr="D:\Various Proposals\SRI reports and magzine article on Darvespura\Various Proposals\17-18\Project photos\PHOTOS\photos of various crops including Paddy in PRAN project\A woman in  SRI-paddy plot of Mustafapur village in Nalanda.jpg"/>
          <p:cNvPicPr>
            <a:picLocks noGrp="1" noChangeAspect="1" noChangeArrowheads="1"/>
          </p:cNvPicPr>
          <p:nvPr>
            <p:ph sz="quarter" idx="2"/>
          </p:nvPr>
        </p:nvPicPr>
        <p:blipFill>
          <a:blip r:embed="rId2" cstate="print">
            <a:extLst>
              <a:ext uri="{28A0092B-C50C-407E-A947-70E740481C1C}">
                <a14:useLocalDpi xmlns:a14="http://schemas.microsoft.com/office/drawing/2010/main" val="0"/>
              </a:ext>
            </a:extLst>
          </a:blip>
          <a:srcRect/>
          <a:stretch>
            <a:fillRect/>
          </a:stretch>
        </p:blipFill>
        <p:spPr bwMode="auto">
          <a:xfrm>
            <a:off x="280988" y="1767840"/>
            <a:ext cx="4291012" cy="271126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D:\Various Proposals\SRI reports and magzine article on Darvespura\Various Proposals\17-18\Project photos\PHOTOS\photos of various crops including Paddy in PRAN project\Matured SRI Vidhi Rapeseed of smt Madhuri Devi in village Barsona, Gaya.jpg"/>
          <p:cNvPicPr>
            <a:picLocks noGrp="1" noChangeAspect="1" noChangeArrowheads="1"/>
          </p:cNvPicPr>
          <p:nvPr>
            <p:ph sz="quarter" idx="4"/>
          </p:nvPr>
        </p:nvPicPr>
        <p:blipFill>
          <a:blip r:embed="rId3" cstate="print">
            <a:extLst>
              <a:ext uri="{28A0092B-C50C-407E-A947-70E740481C1C}">
                <a14:useLocalDpi xmlns:a14="http://schemas.microsoft.com/office/drawing/2010/main" val="0"/>
              </a:ext>
            </a:extLst>
          </a:blip>
          <a:srcRect/>
          <a:stretch>
            <a:fillRect/>
          </a:stretch>
        </p:blipFill>
        <p:spPr bwMode="auto">
          <a:xfrm>
            <a:off x="4648200" y="1706881"/>
            <a:ext cx="4289425" cy="28668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78100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511175"/>
          </a:xfrm>
          <a:solidFill>
            <a:srgbClr val="FFFF00"/>
          </a:solidFill>
          <a:ln>
            <a:solidFill>
              <a:schemeClr val="tx1"/>
            </a:solidFill>
          </a:ln>
        </p:spPr>
        <p:txBody>
          <a:bodyPr/>
          <a:lstStyle/>
          <a:p>
            <a:r>
              <a:rPr lang="en-IN" sz="2800" dirty="0"/>
              <a:t>Sowing of Wheat by Traditional Chemical Farming</a:t>
            </a:r>
          </a:p>
        </p:txBody>
      </p:sp>
      <p:pic>
        <p:nvPicPr>
          <p:cNvPr id="7" name="Picture 6">
            <a:extLst>
              <a:ext uri="{FF2B5EF4-FFF2-40B4-BE49-F238E27FC236}">
                <a16:creationId xmlns:a16="http://schemas.microsoft.com/office/drawing/2014/main" id="{0FF80003-17FF-4899-A4B4-8A6DDCF061B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48716" y="3411537"/>
            <a:ext cx="4595284" cy="3446463"/>
          </a:xfrm>
          <a:prstGeom prst="rect">
            <a:avLst/>
          </a:prstGeom>
        </p:spPr>
      </p:pic>
      <p:pic>
        <p:nvPicPr>
          <p:cNvPr id="9" name="Picture 8">
            <a:extLst>
              <a:ext uri="{FF2B5EF4-FFF2-40B4-BE49-F238E27FC236}">
                <a16:creationId xmlns:a16="http://schemas.microsoft.com/office/drawing/2014/main" id="{D00F3D78-4413-41F2-AB5B-0C0392AB28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16730"/>
            <a:ext cx="4595284" cy="3446463"/>
          </a:xfrm>
          <a:prstGeom prst="rect">
            <a:avLst/>
          </a:prstGeom>
        </p:spPr>
      </p:pic>
    </p:spTree>
    <p:extLst>
      <p:ext uri="{BB962C8B-B14F-4D97-AF65-F5344CB8AC3E}">
        <p14:creationId xmlns:p14="http://schemas.microsoft.com/office/powerpoint/2010/main" val="20822262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511175"/>
          </a:xfrm>
          <a:solidFill>
            <a:srgbClr val="FFFF00"/>
          </a:solidFill>
          <a:ln>
            <a:solidFill>
              <a:schemeClr val="tx1"/>
            </a:solidFill>
          </a:ln>
        </p:spPr>
        <p:txBody>
          <a:bodyPr/>
          <a:lstStyle/>
          <a:p>
            <a:r>
              <a:rPr lang="en-IN" sz="3200" dirty="0"/>
              <a:t>Sowing of SRI Natural Wheat (</a:t>
            </a:r>
            <a:r>
              <a:rPr lang="en-IN" sz="3200" dirty="0" err="1"/>
              <a:t>Parali</a:t>
            </a:r>
            <a:r>
              <a:rPr lang="en-IN" sz="3200" dirty="0"/>
              <a:t> Integrated)</a:t>
            </a:r>
          </a:p>
        </p:txBody>
      </p:sp>
      <p:pic>
        <p:nvPicPr>
          <p:cNvPr id="7" name="Picture 6">
            <a:extLst>
              <a:ext uri="{FF2B5EF4-FFF2-40B4-BE49-F238E27FC236}">
                <a16:creationId xmlns:a16="http://schemas.microsoft.com/office/drawing/2014/main" id="{02143520-69CB-41C1-88C6-0626991090F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86324" y="511176"/>
            <a:ext cx="4257675" cy="3193256"/>
          </a:xfrm>
          <a:prstGeom prst="rect">
            <a:avLst/>
          </a:prstGeom>
        </p:spPr>
      </p:pic>
      <p:pic>
        <p:nvPicPr>
          <p:cNvPr id="9" name="Picture 8">
            <a:extLst>
              <a:ext uri="{FF2B5EF4-FFF2-40B4-BE49-F238E27FC236}">
                <a16:creationId xmlns:a16="http://schemas.microsoft.com/office/drawing/2014/main" id="{96A8476E-1784-4967-AE69-DB01D38DB1A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86324" y="3664743"/>
            <a:ext cx="4257675" cy="3193257"/>
          </a:xfrm>
          <a:prstGeom prst="rect">
            <a:avLst/>
          </a:prstGeom>
        </p:spPr>
      </p:pic>
      <p:pic>
        <p:nvPicPr>
          <p:cNvPr id="15" name="Content Placeholder 14">
            <a:extLst>
              <a:ext uri="{FF2B5EF4-FFF2-40B4-BE49-F238E27FC236}">
                <a16:creationId xmlns:a16="http://schemas.microsoft.com/office/drawing/2014/main" id="{4DDF2630-68ED-493D-9FF0-28D0F7DBA523}"/>
              </a:ext>
            </a:extLst>
          </p:cNvPr>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1" y="511175"/>
            <a:ext cx="4886324" cy="3664743"/>
          </a:xfrm>
        </p:spPr>
      </p:pic>
      <p:pic>
        <p:nvPicPr>
          <p:cNvPr id="17" name="Picture 16">
            <a:extLst>
              <a:ext uri="{FF2B5EF4-FFF2-40B4-BE49-F238E27FC236}">
                <a16:creationId xmlns:a16="http://schemas.microsoft.com/office/drawing/2014/main" id="{FD754CC9-AE5F-4A39-8F01-446753CA573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3193257"/>
            <a:ext cx="4886324" cy="3664744"/>
          </a:xfrm>
          <a:prstGeom prst="rect">
            <a:avLst/>
          </a:prstGeom>
        </p:spPr>
      </p:pic>
    </p:spTree>
    <p:extLst>
      <p:ext uri="{BB962C8B-B14F-4D97-AF65-F5344CB8AC3E}">
        <p14:creationId xmlns:p14="http://schemas.microsoft.com/office/powerpoint/2010/main" val="32615151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511175"/>
          </a:xfrm>
          <a:solidFill>
            <a:srgbClr val="FFFF00"/>
          </a:solidFill>
          <a:ln>
            <a:solidFill>
              <a:schemeClr val="tx1"/>
            </a:solidFill>
          </a:ln>
        </p:spPr>
        <p:txBody>
          <a:bodyPr/>
          <a:lstStyle/>
          <a:p>
            <a:r>
              <a:rPr lang="en-IN" sz="3600" dirty="0"/>
              <a:t>Sowing of SRI Natural Wheat</a:t>
            </a:r>
          </a:p>
        </p:txBody>
      </p:sp>
      <p:pic>
        <p:nvPicPr>
          <p:cNvPr id="6" name="Picture 5">
            <a:extLst>
              <a:ext uri="{FF2B5EF4-FFF2-40B4-BE49-F238E27FC236}">
                <a16:creationId xmlns:a16="http://schemas.microsoft.com/office/drawing/2014/main" id="{883CD232-6474-4191-9554-7720D436A1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3429000"/>
            <a:ext cx="4571999" cy="3429000"/>
          </a:xfrm>
          <a:prstGeom prst="rect">
            <a:avLst/>
          </a:prstGeom>
        </p:spPr>
      </p:pic>
      <p:pic>
        <p:nvPicPr>
          <p:cNvPr id="12" name="Picture 11">
            <a:extLst>
              <a:ext uri="{FF2B5EF4-FFF2-40B4-BE49-F238E27FC236}">
                <a16:creationId xmlns:a16="http://schemas.microsoft.com/office/drawing/2014/main" id="{BFFBA52A-AB8D-4CDA-AF19-2D93FDEEF2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1998" y="511175"/>
            <a:ext cx="4572002" cy="3429002"/>
          </a:xfrm>
          <a:prstGeom prst="rect">
            <a:avLst/>
          </a:prstGeom>
        </p:spPr>
      </p:pic>
      <p:pic>
        <p:nvPicPr>
          <p:cNvPr id="16" name="Picture 15">
            <a:extLst>
              <a:ext uri="{FF2B5EF4-FFF2-40B4-BE49-F238E27FC236}">
                <a16:creationId xmlns:a16="http://schemas.microsoft.com/office/drawing/2014/main" id="{850BC77B-925F-453E-9E6C-2103C2E0ED6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2001" y="3429000"/>
            <a:ext cx="4571999" cy="3429000"/>
          </a:xfrm>
          <a:prstGeom prst="rect">
            <a:avLst/>
          </a:prstGeom>
        </p:spPr>
      </p:pic>
      <p:pic>
        <p:nvPicPr>
          <p:cNvPr id="14" name="Picture 13">
            <a:extLst>
              <a:ext uri="{FF2B5EF4-FFF2-40B4-BE49-F238E27FC236}">
                <a16:creationId xmlns:a16="http://schemas.microsoft.com/office/drawing/2014/main" id="{2D01DF9F-5334-4F74-BA40-51C3924BAB4E}"/>
              </a:ext>
            </a:extLst>
          </p:cNvPr>
          <p:cNvPicPr>
            <a:picLocks noChangeAspect="1"/>
          </p:cNvPicPr>
          <p:nvPr/>
        </p:nvPicPr>
        <p:blipFill rotWithShape="1">
          <a:blip r:embed="rId5">
            <a:extLst>
              <a:ext uri="{28A0092B-C50C-407E-A947-70E740481C1C}">
                <a14:useLocalDpi xmlns:a14="http://schemas.microsoft.com/office/drawing/2010/main" val="0"/>
              </a:ext>
            </a:extLst>
          </a:blip>
          <a:srcRect t="13607" b="19307"/>
          <a:stretch/>
        </p:blipFill>
        <p:spPr>
          <a:xfrm>
            <a:off x="0" y="537730"/>
            <a:ext cx="4571997" cy="2891270"/>
          </a:xfrm>
          <a:prstGeom prst="rect">
            <a:avLst/>
          </a:prstGeom>
        </p:spPr>
      </p:pic>
    </p:spTree>
    <p:extLst>
      <p:ext uri="{BB962C8B-B14F-4D97-AF65-F5344CB8AC3E}">
        <p14:creationId xmlns:p14="http://schemas.microsoft.com/office/powerpoint/2010/main" val="3691961866"/>
      </p:ext>
    </p:extLst>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12625</TotalTime>
  <Words>1195</Words>
  <Application>Microsoft Office PowerPoint</Application>
  <PresentationFormat>On-screen Show (4:3)</PresentationFormat>
  <Paragraphs>118</Paragraphs>
  <Slides>15</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Bradley Hand ITC</vt:lpstr>
      <vt:lpstr>Calibri</vt:lpstr>
      <vt:lpstr>Symbol</vt:lpstr>
      <vt:lpstr>Wingdings</vt:lpstr>
      <vt:lpstr>2_Office Theme</vt:lpstr>
      <vt:lpstr>PowerPoint Presentation</vt:lpstr>
      <vt:lpstr>Addressing food Insecurity through appropriate Technologies:  System of Root Intensification (SRI)- as  inclusive socio-economic entity</vt:lpstr>
      <vt:lpstr>Understanding the basic Principles of SRI</vt:lpstr>
      <vt:lpstr>Quantitative IMPACT: Pre and Post project in pilot villages..1</vt:lpstr>
      <vt:lpstr>Pre and Post project in pilot villages……2</vt:lpstr>
      <vt:lpstr>SRI-Paddy and SRI-rapeseed/Mustard</vt:lpstr>
      <vt:lpstr>Sowing of Wheat by Traditional Chemical Farming</vt:lpstr>
      <vt:lpstr>Sowing of SRI Natural Wheat (Parali Integrated)</vt:lpstr>
      <vt:lpstr>Sowing of SRI Natural Wheat</vt:lpstr>
      <vt:lpstr>Advantages of Parali Integrated SRI Wheat</vt:lpstr>
      <vt:lpstr>SPILL OVER: SUCCESS STORY ON NEGLECTED CROPS: </vt:lpstr>
      <vt:lpstr>OUR PREPAREDNESS: INNOVATING ITK Technologies IMPROVISED and practiced at  PRAN</vt:lpstr>
      <vt:lpstr>REWARD &amp; INCENTIVE:  National Award for farmers</vt:lpstr>
      <vt:lpstr>Institutional recognition: PRAN Collaboration with Government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Kuntalika</dc:creator>
  <cp:lastModifiedBy>Anil Verma</cp:lastModifiedBy>
  <cp:revision>790</cp:revision>
  <dcterms:created xsi:type="dcterms:W3CDTF">2013-12-30T07:57:32Z</dcterms:created>
  <dcterms:modified xsi:type="dcterms:W3CDTF">2022-04-21T10:30:51Z</dcterms:modified>
</cp:coreProperties>
</file>